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1034" r:id="rId2"/>
    <p:sldId id="1035" r:id="rId3"/>
    <p:sldId id="1036" r:id="rId4"/>
    <p:sldId id="1037" r:id="rId5"/>
    <p:sldId id="981" r:id="rId6"/>
    <p:sldId id="1053" r:id="rId7"/>
    <p:sldId id="1050" r:id="rId8"/>
    <p:sldId id="1097" r:id="rId9"/>
    <p:sldId id="1055" r:id="rId10"/>
    <p:sldId id="1056" r:id="rId11"/>
    <p:sldId id="1057" r:id="rId12"/>
    <p:sldId id="1058" r:id="rId13"/>
    <p:sldId id="1059" r:id="rId14"/>
    <p:sldId id="1069" r:id="rId15"/>
    <p:sldId id="1068" r:id="rId16"/>
    <p:sldId id="1060" r:id="rId17"/>
    <p:sldId id="1061" r:id="rId18"/>
    <p:sldId id="1064" r:id="rId19"/>
    <p:sldId id="1065" r:id="rId20"/>
    <p:sldId id="1066" r:id="rId21"/>
    <p:sldId id="1098" r:id="rId22"/>
    <p:sldId id="1052" r:id="rId23"/>
    <p:sldId id="1043" r:id="rId24"/>
    <p:sldId id="1041" r:id="rId25"/>
    <p:sldId id="1042" r:id="rId26"/>
    <p:sldId id="1099" r:id="rId27"/>
    <p:sldId id="1100" r:id="rId28"/>
    <p:sldId id="1044" r:id="rId29"/>
    <p:sldId id="1045" r:id="rId30"/>
    <p:sldId id="1046" r:id="rId31"/>
    <p:sldId id="1048" r:id="rId32"/>
    <p:sldId id="1070" r:id="rId33"/>
    <p:sldId id="1101" r:id="rId34"/>
    <p:sldId id="1102" r:id="rId35"/>
    <p:sldId id="1077" r:id="rId36"/>
    <p:sldId id="1219" r:id="rId37"/>
    <p:sldId id="1076" r:id="rId38"/>
    <p:sldId id="1049" r:id="rId39"/>
    <p:sldId id="1054" r:id="rId40"/>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a:srgbClr val="0000FF"/>
    <a:srgbClr val="000000"/>
    <a:srgbClr val="FF662B"/>
    <a:srgbClr val="E6E7E8"/>
    <a:srgbClr val="1D1DFF"/>
    <a:srgbClr val="FF9797"/>
    <a:srgbClr val="2D2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0" autoAdjust="0"/>
    <p:restoredTop sz="78372" autoAdjust="0"/>
  </p:normalViewPr>
  <p:slideViewPr>
    <p:cSldViewPr>
      <p:cViewPr varScale="1">
        <p:scale>
          <a:sx n="89" d="100"/>
          <a:sy n="89" d="100"/>
        </p:scale>
        <p:origin x="1854" y="90"/>
      </p:cViewPr>
      <p:guideLst>
        <p:guide orient="horz" pos="2160"/>
        <p:guide pos="2880"/>
      </p:guideLst>
    </p:cSldViewPr>
  </p:slideViewPr>
  <p:notesTextViewPr>
    <p:cViewPr>
      <p:scale>
        <a:sx n="3" d="2"/>
        <a:sy n="3" d="2"/>
      </p:scale>
      <p:origin x="0" y="0"/>
    </p:cViewPr>
  </p:notesTextViewPr>
  <p:sorterViewPr>
    <p:cViewPr>
      <p:scale>
        <a:sx n="55" d="100"/>
        <a:sy n="55" d="100"/>
      </p:scale>
      <p:origin x="0" y="2340"/>
    </p:cViewPr>
  </p:sorterViewPr>
  <p:notesViewPr>
    <p:cSldViewPr>
      <p:cViewPr varScale="1">
        <p:scale>
          <a:sx n="74" d="100"/>
          <a:sy n="74" d="100"/>
        </p:scale>
        <p:origin x="3472"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gpennyco_admin\Desktop\Work\Job%20Applications\figures%20for%20job%20talk.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Drand\Documents\RESEARCH%20PROJECTS\gord%20pennycook\fake%20news\asking%20accuracy\final%20figs%20(Autosaved).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Drand\Documents\RESEARCH%20PROJECTS\gord%20pennycook\fake%20news\asking%20accuracy\final%20figs%20(Autosaved).xlsx"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Low</c:v>
                </c:pt>
              </c:strCache>
            </c:strRef>
          </c:tx>
          <c:spPr>
            <a:solidFill>
              <a:srgbClr val="C00000"/>
            </a:solidFill>
            <a:ln>
              <a:noFill/>
            </a:ln>
            <a:effectLst/>
          </c:spPr>
          <c:invertIfNegative val="0"/>
          <c:cat>
            <c:strRef>
              <c:f>Sheet1!$A$2:$A$3</c:f>
              <c:strCache>
                <c:ptCount val="2"/>
                <c:pt idx="0">
                  <c:v>Smart Phone</c:v>
                </c:pt>
                <c:pt idx="1">
                  <c:v>Computer (SP Owners)</c:v>
                </c:pt>
              </c:strCache>
            </c:strRef>
          </c:cat>
          <c:val>
            <c:numRef>
              <c:f>Sheet1!$B$2:$B$3</c:f>
              <c:numCache>
                <c:formatCode>General</c:formatCode>
                <c:ptCount val="2"/>
                <c:pt idx="0">
                  <c:v>0.44</c:v>
                </c:pt>
                <c:pt idx="1">
                  <c:v>0.38</c:v>
                </c:pt>
              </c:numCache>
            </c:numRef>
          </c:val>
          <c:extLst>
            <c:ext xmlns:c16="http://schemas.microsoft.com/office/drawing/2014/chart" uri="{C3380CC4-5D6E-409C-BE32-E72D297353CC}">
              <c16:uniqueId val="{00000000-2184-4647-82A6-0CC83318C7D8}"/>
            </c:ext>
          </c:extLst>
        </c:ser>
        <c:ser>
          <c:idx val="1"/>
          <c:order val="1"/>
          <c:tx>
            <c:strRef>
              <c:f>Sheet1!$C$1</c:f>
              <c:strCache>
                <c:ptCount val="1"/>
                <c:pt idx="0">
                  <c:v>Medium</c:v>
                </c:pt>
              </c:strCache>
            </c:strRef>
          </c:tx>
          <c:spPr>
            <a:solidFill>
              <a:srgbClr val="FFC000"/>
            </a:solidFill>
            <a:ln>
              <a:noFill/>
            </a:ln>
            <a:effectLst/>
          </c:spPr>
          <c:invertIfNegative val="0"/>
          <c:cat>
            <c:strRef>
              <c:f>Sheet1!$A$2:$A$3</c:f>
              <c:strCache>
                <c:ptCount val="2"/>
                <c:pt idx="0">
                  <c:v>Smart Phone</c:v>
                </c:pt>
                <c:pt idx="1">
                  <c:v>Computer (SP Owners)</c:v>
                </c:pt>
              </c:strCache>
            </c:strRef>
          </c:cat>
          <c:val>
            <c:numRef>
              <c:f>Sheet1!$C$2:$C$3</c:f>
              <c:numCache>
                <c:formatCode>General</c:formatCode>
                <c:ptCount val="2"/>
                <c:pt idx="0">
                  <c:v>0.38</c:v>
                </c:pt>
                <c:pt idx="1">
                  <c:v>0.37</c:v>
                </c:pt>
              </c:numCache>
            </c:numRef>
          </c:val>
          <c:extLst>
            <c:ext xmlns:c16="http://schemas.microsoft.com/office/drawing/2014/chart" uri="{C3380CC4-5D6E-409C-BE32-E72D297353CC}">
              <c16:uniqueId val="{00000001-2184-4647-82A6-0CC83318C7D8}"/>
            </c:ext>
          </c:extLst>
        </c:ser>
        <c:ser>
          <c:idx val="2"/>
          <c:order val="2"/>
          <c:tx>
            <c:strRef>
              <c:f>Sheet1!$D$1</c:f>
              <c:strCache>
                <c:ptCount val="1"/>
                <c:pt idx="0">
                  <c:v>High</c:v>
                </c:pt>
              </c:strCache>
            </c:strRef>
          </c:tx>
          <c:spPr>
            <a:solidFill>
              <a:srgbClr val="00B0F0"/>
            </a:solidFill>
            <a:ln>
              <a:noFill/>
            </a:ln>
            <a:effectLst/>
          </c:spPr>
          <c:invertIfNegative val="0"/>
          <c:cat>
            <c:strRef>
              <c:f>Sheet1!$A$2:$A$3</c:f>
              <c:strCache>
                <c:ptCount val="2"/>
                <c:pt idx="0">
                  <c:v>Smart Phone</c:v>
                </c:pt>
                <c:pt idx="1">
                  <c:v>Computer (SP Owners)</c:v>
                </c:pt>
              </c:strCache>
            </c:strRef>
          </c:cat>
          <c:val>
            <c:numRef>
              <c:f>Sheet1!$D$2:$D$3</c:f>
              <c:numCache>
                <c:formatCode>General</c:formatCode>
                <c:ptCount val="2"/>
                <c:pt idx="0">
                  <c:v>0.25</c:v>
                </c:pt>
                <c:pt idx="1">
                  <c:v>0.37</c:v>
                </c:pt>
              </c:numCache>
            </c:numRef>
          </c:val>
          <c:extLst>
            <c:ext xmlns:c16="http://schemas.microsoft.com/office/drawing/2014/chart" uri="{C3380CC4-5D6E-409C-BE32-E72D297353CC}">
              <c16:uniqueId val="{00000002-2184-4647-82A6-0CC83318C7D8}"/>
            </c:ext>
          </c:extLst>
        </c:ser>
        <c:dLbls>
          <c:showLegendKey val="0"/>
          <c:showVal val="0"/>
          <c:showCatName val="0"/>
          <c:showSerName val="0"/>
          <c:showPercent val="0"/>
          <c:showBubbleSize val="0"/>
        </c:dLbls>
        <c:gapWidth val="219"/>
        <c:overlap val="-27"/>
        <c:axId val="1937071792"/>
        <c:axId val="1685462304"/>
      </c:barChart>
      <c:catAx>
        <c:axId val="1937071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685462304"/>
        <c:crosses val="autoZero"/>
        <c:auto val="1"/>
        <c:lblAlgn val="ctr"/>
        <c:lblOffset val="100"/>
        <c:noMultiLvlLbl val="0"/>
      </c:catAx>
      <c:valAx>
        <c:axId val="1685462304"/>
        <c:scaling>
          <c:orientation val="minMax"/>
        </c:scaling>
        <c:delete val="0"/>
        <c:axPos val="l"/>
        <c:title>
          <c:tx>
            <c:rich>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r>
                  <a:rPr lang="en-US"/>
                  <a:t>CRT Performance</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93707179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sz="1400">
          <a:solidFill>
            <a:schemeClr val="tx1"/>
          </a:solidFill>
          <a:latin typeface="Arial" panose="020B0604020202020204" pitchFamily="34" charset="0"/>
          <a:cs typeface="Arial" panose="020B0604020202020204" pitchFamily="34" charset="0"/>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2225" cap="rnd">
              <a:solidFill>
                <a:srgbClr val="FF0000"/>
              </a:solidFill>
              <a:round/>
            </a:ln>
            <a:effectLst/>
          </c:spPr>
          <c:marker>
            <c:symbol val="square"/>
            <c:size val="5"/>
            <c:spPr>
              <a:solidFill>
                <a:schemeClr val="tx1"/>
              </a:solidFill>
              <a:ln w="19050">
                <a:solidFill>
                  <a:schemeClr val="tx1"/>
                </a:solidFill>
              </a:ln>
              <a:effectLst/>
            </c:spPr>
          </c:marker>
          <c:dPt>
            <c:idx val="0"/>
            <c:marker>
              <c:symbol val="square"/>
              <c:size val="5"/>
              <c:spPr>
                <a:solidFill>
                  <a:schemeClr val="tx1"/>
                </a:solidFill>
                <a:ln w="19050">
                  <a:solidFill>
                    <a:schemeClr val="tx1"/>
                  </a:solidFill>
                </a:ln>
                <a:effectLst/>
              </c:spPr>
            </c:marker>
            <c:bubble3D val="0"/>
            <c:spPr>
              <a:ln w="22225" cap="rnd">
                <a:solidFill>
                  <a:srgbClr val="FF0000"/>
                </a:solidFill>
                <a:round/>
              </a:ln>
              <a:effectLst/>
            </c:spPr>
            <c:extLst>
              <c:ext xmlns:c16="http://schemas.microsoft.com/office/drawing/2014/chart" uri="{C3380CC4-5D6E-409C-BE32-E72D297353CC}">
                <c16:uniqueId val="{00000001-A52D-4309-BEE8-CEC0513C3E9E}"/>
              </c:ext>
            </c:extLst>
          </c:dPt>
          <c:dPt>
            <c:idx val="1"/>
            <c:marker>
              <c:symbol val="square"/>
              <c:size val="5"/>
              <c:spPr>
                <a:solidFill>
                  <a:schemeClr val="tx1"/>
                </a:solidFill>
                <a:ln w="19050">
                  <a:solidFill>
                    <a:schemeClr val="tx1"/>
                  </a:solidFill>
                </a:ln>
                <a:effectLst/>
              </c:spPr>
            </c:marker>
            <c:bubble3D val="0"/>
            <c:spPr>
              <a:ln w="22225" cap="rnd">
                <a:solidFill>
                  <a:srgbClr val="FF0000"/>
                </a:solidFill>
                <a:round/>
              </a:ln>
              <a:effectLst/>
            </c:spPr>
            <c:extLst>
              <c:ext xmlns:c16="http://schemas.microsoft.com/office/drawing/2014/chart" uri="{C3380CC4-5D6E-409C-BE32-E72D297353CC}">
                <c16:uniqueId val="{00000003-A52D-4309-BEE8-CEC0513C3E9E}"/>
              </c:ext>
            </c:extLst>
          </c:dPt>
          <c:dPt>
            <c:idx val="2"/>
            <c:marker>
              <c:symbol val="square"/>
              <c:size val="5"/>
              <c:spPr>
                <a:solidFill>
                  <a:schemeClr val="tx1"/>
                </a:solidFill>
                <a:ln w="19050">
                  <a:solidFill>
                    <a:schemeClr val="tx1"/>
                  </a:solidFill>
                </a:ln>
                <a:effectLst/>
              </c:spPr>
            </c:marker>
            <c:bubble3D val="0"/>
            <c:spPr>
              <a:ln w="22225" cap="rnd">
                <a:solidFill>
                  <a:srgbClr val="FF0000"/>
                </a:solidFill>
                <a:round/>
              </a:ln>
              <a:effectLst/>
            </c:spPr>
            <c:extLst>
              <c:ext xmlns:c16="http://schemas.microsoft.com/office/drawing/2014/chart" uri="{C3380CC4-5D6E-409C-BE32-E72D297353CC}">
                <c16:uniqueId val="{00000005-A52D-4309-BEE8-CEC0513C3E9E}"/>
              </c:ext>
            </c:extLst>
          </c:dPt>
          <c:dPt>
            <c:idx val="3"/>
            <c:marker>
              <c:symbol val="square"/>
              <c:size val="5"/>
              <c:spPr>
                <a:solidFill>
                  <a:schemeClr val="tx1"/>
                </a:solidFill>
                <a:ln w="19050">
                  <a:solidFill>
                    <a:schemeClr val="tx1"/>
                  </a:solidFill>
                </a:ln>
                <a:effectLst/>
              </c:spPr>
            </c:marker>
            <c:bubble3D val="0"/>
            <c:spPr>
              <a:ln w="22225" cap="rnd">
                <a:solidFill>
                  <a:srgbClr val="FF0000"/>
                </a:solidFill>
                <a:round/>
              </a:ln>
              <a:effectLst/>
            </c:spPr>
            <c:extLst>
              <c:ext xmlns:c16="http://schemas.microsoft.com/office/drawing/2014/chart" uri="{C3380CC4-5D6E-409C-BE32-E72D297353CC}">
                <c16:uniqueId val="{00000007-A52D-4309-BEE8-CEC0513C3E9E}"/>
              </c:ext>
            </c:extLst>
          </c:dPt>
          <c:errBars>
            <c:errDir val="y"/>
            <c:errBarType val="both"/>
            <c:errValType val="cust"/>
            <c:noEndCap val="0"/>
            <c:plus>
              <c:numRef>
                <c:f>Sheet2!$C$6:$C$9</c:f>
                <c:numCache>
                  <c:formatCode>General</c:formatCode>
                  <c:ptCount val="4"/>
                  <c:pt idx="0">
                    <c:v>0.11595407308558592</c:v>
                  </c:pt>
                  <c:pt idx="1">
                    <c:v>0.16003182460365784</c:v>
                  </c:pt>
                  <c:pt idx="2">
                    <c:v>0.16678716810687755</c:v>
                  </c:pt>
                  <c:pt idx="3">
                    <c:v>0.20605579519152739</c:v>
                  </c:pt>
                </c:numCache>
              </c:numRef>
            </c:plus>
            <c:minus>
              <c:numRef>
                <c:f>Sheet2!$B$6:$B$10</c:f>
                <c:numCache>
                  <c:formatCode>General</c:formatCode>
                  <c:ptCount val="5"/>
                  <c:pt idx="0">
                    <c:v>0.11595407308558592</c:v>
                  </c:pt>
                  <c:pt idx="1">
                    <c:v>0.16003182460365784</c:v>
                  </c:pt>
                  <c:pt idx="2">
                    <c:v>0.16678716810687755</c:v>
                  </c:pt>
                  <c:pt idx="3">
                    <c:v>0.20605579519152739</c:v>
                  </c:pt>
                </c:numCache>
              </c:numRef>
            </c:minus>
            <c:spPr>
              <a:noFill/>
              <a:ln w="9525" cap="flat" cmpd="sng" algn="ctr">
                <a:solidFill>
                  <a:schemeClr val="tx1"/>
                </a:solidFill>
                <a:round/>
              </a:ln>
              <a:effectLst/>
            </c:spPr>
          </c:errBars>
          <c:cat>
            <c:numRef>
              <c:f>Sheet2!$A$1:$A$4</c:f>
              <c:numCache>
                <c:formatCode>General</c:formatCode>
                <c:ptCount val="4"/>
                <c:pt idx="0">
                  <c:v>0</c:v>
                </c:pt>
                <c:pt idx="1">
                  <c:v>1</c:v>
                </c:pt>
                <c:pt idx="2">
                  <c:v>2</c:v>
                </c:pt>
                <c:pt idx="3">
                  <c:v>3</c:v>
                </c:pt>
              </c:numCache>
            </c:numRef>
          </c:cat>
          <c:val>
            <c:numRef>
              <c:f>Sheet2!$B$1:$B$4</c:f>
              <c:numCache>
                <c:formatCode>0.0</c:formatCode>
                <c:ptCount val="4"/>
                <c:pt idx="0">
                  <c:v>2.8405324074074079</c:v>
                </c:pt>
                <c:pt idx="1">
                  <c:v>2.6121693121693133</c:v>
                </c:pt>
                <c:pt idx="2">
                  <c:v>2.5017241379310349</c:v>
                </c:pt>
                <c:pt idx="3">
                  <c:v>2.147368421052632</c:v>
                </c:pt>
              </c:numCache>
            </c:numRef>
          </c:val>
          <c:smooth val="0"/>
          <c:extLst>
            <c:ext xmlns:c16="http://schemas.microsoft.com/office/drawing/2014/chart" uri="{C3380CC4-5D6E-409C-BE32-E72D297353CC}">
              <c16:uniqueId val="{00000008-A52D-4309-BEE8-CEC0513C3E9E}"/>
            </c:ext>
          </c:extLst>
        </c:ser>
        <c:dLbls>
          <c:showLegendKey val="0"/>
          <c:showVal val="0"/>
          <c:showCatName val="0"/>
          <c:showSerName val="0"/>
          <c:showPercent val="0"/>
          <c:showBubbleSize val="0"/>
        </c:dLbls>
        <c:marker val="1"/>
        <c:smooth val="0"/>
        <c:axId val="-638381760"/>
        <c:axId val="-638383392"/>
      </c:lineChart>
      <c:catAx>
        <c:axId val="-638381760"/>
        <c:scaling>
          <c:orientation val="minMax"/>
        </c:scaling>
        <c:delete val="0"/>
        <c:axPos val="b"/>
        <c:title>
          <c:tx>
            <c:rich>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r>
                  <a:rPr lang="en-CA" dirty="0"/>
                  <a:t>CRT Score</a:t>
                </a:r>
              </a:p>
            </c:rich>
          </c:tx>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38383392"/>
        <c:crosses val="autoZero"/>
        <c:auto val="1"/>
        <c:lblAlgn val="ctr"/>
        <c:lblOffset val="100"/>
        <c:noMultiLvlLbl val="0"/>
      </c:catAx>
      <c:valAx>
        <c:axId val="-638383392"/>
        <c:scaling>
          <c:orientation val="minMax"/>
          <c:max val="3"/>
          <c:min val="1"/>
        </c:scaling>
        <c:delete val="0"/>
        <c:axPos val="l"/>
        <c:title>
          <c:tx>
            <c:rich>
              <a:bodyPr rot="-54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r>
                  <a:rPr lang="en-CA" sz="2000"/>
                  <a:t>“Profundity” (1-5)</a:t>
                </a:r>
              </a:p>
            </c:rich>
          </c:tx>
          <c:overlay val="0"/>
          <c:spPr>
            <a:noFill/>
            <a:ln>
              <a:noFill/>
            </a:ln>
            <a:effectLst/>
          </c:spPr>
          <c:txPr>
            <a:bodyPr rot="-54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0" sourceLinked="1"/>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38381760"/>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20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1600"/>
              <a:t>Sharing</a:t>
            </a:r>
          </a:p>
        </c:rich>
      </c:tx>
      <c:layout>
        <c:manualLayout>
          <c:xMode val="edge"/>
          <c:yMode val="edge"/>
          <c:x val="0.37587653105861762"/>
          <c:y val="4.8450082888831854E-2"/>
        </c:manualLayout>
      </c:layout>
      <c:overlay val="1"/>
      <c:spPr>
        <a:noFill/>
        <a:ln>
          <a:noFill/>
        </a:ln>
        <a:effectLst/>
      </c:spPr>
      <c:txPr>
        <a:bodyPr rot="0" spcFirstLastPara="1" vertOverflow="ellipsis" vert="horz" wrap="square" anchor="ctr" anchorCtr="1"/>
        <a:lstStyle/>
        <a:p>
          <a:pPr>
            <a:defRPr sz="16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20706583552055993"/>
          <c:y val="8.4324993583918859E-2"/>
          <c:w val="0.58124671916010495"/>
          <c:h val="0.70830865165188073"/>
        </c:manualLayout>
      </c:layout>
      <c:barChart>
        <c:barDir val="col"/>
        <c:grouping val="clustered"/>
        <c:varyColors val="0"/>
        <c:ser>
          <c:idx val="1"/>
          <c:order val="0"/>
          <c:tx>
            <c:strRef>
              <c:f>'S1 orig'!$C$17</c:f>
              <c:strCache>
                <c:ptCount val="1"/>
                <c:pt idx="0">
                  <c:v>False</c:v>
                </c:pt>
              </c:strCache>
            </c:strRef>
          </c:tx>
          <c:spPr>
            <a:solidFill>
              <a:schemeClr val="accent3"/>
            </a:solidFill>
            <a:ln>
              <a:noFill/>
            </a:ln>
            <a:effectLst/>
          </c:spPr>
          <c:invertIfNegative val="0"/>
          <c:errBars>
            <c:errBarType val="both"/>
            <c:errValType val="cust"/>
            <c:noEndCap val="0"/>
            <c:plus>
              <c:numRef>
                <c:f>'S1 orig'!$I$23:$I$24</c:f>
                <c:numCache>
                  <c:formatCode>General</c:formatCode>
                  <c:ptCount val="2"/>
                  <c:pt idx="0">
                    <c:v>3.4185732000000003E-2</c:v>
                  </c:pt>
                  <c:pt idx="1">
                    <c:v>4.5446911999999999E-2</c:v>
                  </c:pt>
                </c:numCache>
              </c:numRef>
            </c:plus>
            <c:minus>
              <c:numRef>
                <c:f>'S1 orig'!$I$23:$I$24</c:f>
                <c:numCache>
                  <c:formatCode>General</c:formatCode>
                  <c:ptCount val="2"/>
                  <c:pt idx="0">
                    <c:v>3.4185732000000003E-2</c:v>
                  </c:pt>
                  <c:pt idx="1">
                    <c:v>4.5446911999999999E-2</c:v>
                  </c:pt>
                </c:numCache>
              </c:numRef>
            </c:minus>
            <c:spPr>
              <a:noFill/>
              <a:ln w="9525" cap="flat" cmpd="sng" algn="ctr">
                <a:solidFill>
                  <a:schemeClr val="tx1"/>
                </a:solidFill>
                <a:round/>
              </a:ln>
              <a:effectLst/>
            </c:spPr>
          </c:errBars>
          <c:cat>
            <c:strRef>
              <c:f>'S1 orig'!$B$23:$B$24</c:f>
              <c:strCache>
                <c:ptCount val="2"/>
                <c:pt idx="0">
                  <c:v>Discordant</c:v>
                </c:pt>
                <c:pt idx="1">
                  <c:v>Concordant</c:v>
                </c:pt>
              </c:strCache>
            </c:strRef>
          </c:cat>
          <c:val>
            <c:numRef>
              <c:f>'S1 orig'!$C$23:$C$24</c:f>
              <c:numCache>
                <c:formatCode>General</c:formatCode>
                <c:ptCount val="2"/>
                <c:pt idx="0">
                  <c:v>0.20244999999999999</c:v>
                </c:pt>
                <c:pt idx="1">
                  <c:v>0.24754419999999999</c:v>
                </c:pt>
              </c:numCache>
            </c:numRef>
          </c:val>
          <c:extLst>
            <c:ext xmlns:c16="http://schemas.microsoft.com/office/drawing/2014/chart" uri="{C3380CC4-5D6E-409C-BE32-E72D297353CC}">
              <c16:uniqueId val="{00000000-534A-44AA-91D7-8BF58F24706B}"/>
            </c:ext>
          </c:extLst>
        </c:ser>
        <c:ser>
          <c:idx val="0"/>
          <c:order val="1"/>
          <c:tx>
            <c:strRef>
              <c:f>'S1 orig'!$D$17</c:f>
              <c:strCache>
                <c:ptCount val="1"/>
                <c:pt idx="0">
                  <c:v>True</c:v>
                </c:pt>
              </c:strCache>
            </c:strRef>
          </c:tx>
          <c:spPr>
            <a:solidFill>
              <a:srgbClr val="FFC000"/>
            </a:solidFill>
            <a:ln>
              <a:noFill/>
            </a:ln>
            <a:effectLst/>
          </c:spPr>
          <c:invertIfNegative val="0"/>
          <c:errBars>
            <c:errBarType val="both"/>
            <c:errValType val="cust"/>
            <c:noEndCap val="0"/>
            <c:plus>
              <c:numRef>
                <c:f>'S1 orig'!$J$23:$J$24</c:f>
                <c:numCache>
                  <c:formatCode>General</c:formatCode>
                  <c:ptCount val="2"/>
                  <c:pt idx="0">
                    <c:v>3.6683948000000001E-2</c:v>
                  </c:pt>
                  <c:pt idx="1">
                    <c:v>6.2151011999999999E-2</c:v>
                  </c:pt>
                </c:numCache>
              </c:numRef>
            </c:plus>
            <c:minus>
              <c:numRef>
                <c:f>'S1 orig'!$J$23:$J$24</c:f>
                <c:numCache>
                  <c:formatCode>General</c:formatCode>
                  <c:ptCount val="2"/>
                  <c:pt idx="0">
                    <c:v>3.6683948000000001E-2</c:v>
                  </c:pt>
                  <c:pt idx="1">
                    <c:v>6.2151011999999999E-2</c:v>
                  </c:pt>
                </c:numCache>
              </c:numRef>
            </c:minus>
            <c:spPr>
              <a:noFill/>
              <a:ln w="9525" cap="flat" cmpd="sng" algn="ctr">
                <a:solidFill>
                  <a:schemeClr val="tx1"/>
                </a:solidFill>
                <a:round/>
              </a:ln>
              <a:effectLst/>
            </c:spPr>
          </c:errBars>
          <c:cat>
            <c:strRef>
              <c:f>'S1 orig'!$B$23:$B$24</c:f>
              <c:strCache>
                <c:ptCount val="2"/>
                <c:pt idx="0">
                  <c:v>Discordant</c:v>
                </c:pt>
                <c:pt idx="1">
                  <c:v>Concordant</c:v>
                </c:pt>
              </c:strCache>
            </c:strRef>
          </c:cat>
          <c:val>
            <c:numRef>
              <c:f>'S1 orig'!$D$23:$D$24</c:f>
              <c:numCache>
                <c:formatCode>General</c:formatCode>
                <c:ptCount val="2"/>
                <c:pt idx="0">
                  <c:v>0.2185687</c:v>
                </c:pt>
                <c:pt idx="1">
                  <c:v>0.33398820000000001</c:v>
                </c:pt>
              </c:numCache>
            </c:numRef>
          </c:val>
          <c:extLst>
            <c:ext xmlns:c16="http://schemas.microsoft.com/office/drawing/2014/chart" uri="{C3380CC4-5D6E-409C-BE32-E72D297353CC}">
              <c16:uniqueId val="{00000001-534A-44AA-91D7-8BF58F24706B}"/>
            </c:ext>
          </c:extLst>
        </c:ser>
        <c:dLbls>
          <c:showLegendKey val="0"/>
          <c:showVal val="0"/>
          <c:showCatName val="0"/>
          <c:showSerName val="0"/>
          <c:showPercent val="0"/>
          <c:showBubbleSize val="0"/>
        </c:dLbls>
        <c:gapWidth val="100"/>
        <c:axId val="534860856"/>
        <c:axId val="534852984"/>
      </c:barChart>
      <c:catAx>
        <c:axId val="534860856"/>
        <c:scaling>
          <c:orientation val="minMax"/>
        </c:scaling>
        <c:delete val="0"/>
        <c:axPos val="b"/>
        <c:title>
          <c:tx>
            <c:rich>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a:t>Political Alignment</a:t>
                </a:r>
              </a:p>
            </c:rich>
          </c:tx>
          <c:overlay val="0"/>
          <c:spPr>
            <a:noFill/>
            <a:ln>
              <a:noFill/>
            </a:ln>
            <a:effectLst/>
          </c:spPr>
          <c:txPr>
            <a:bodyPr rot="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34852984"/>
        <c:crosses val="autoZero"/>
        <c:auto val="1"/>
        <c:lblAlgn val="ctr"/>
        <c:lblOffset val="100"/>
        <c:noMultiLvlLbl val="0"/>
      </c:catAx>
      <c:valAx>
        <c:axId val="534852984"/>
        <c:scaling>
          <c:orientation val="minMax"/>
          <c:max val="0.8"/>
          <c:min val="0"/>
        </c:scaling>
        <c:delete val="0"/>
        <c:axPos val="l"/>
        <c:title>
          <c:tx>
            <c:rich>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r>
                  <a:rPr lang="en-US"/>
                  <a:t>Considered</a:t>
                </a:r>
                <a:r>
                  <a:rPr lang="en-US" baseline="0"/>
                  <a:t> for Sharing</a:t>
                </a:r>
                <a:endParaRPr lang="en-US"/>
              </a:p>
            </c:rich>
          </c:tx>
          <c:overlay val="0"/>
          <c:spPr>
            <a:noFill/>
            <a:ln>
              <a:noFill/>
            </a:ln>
            <a:effectLst/>
          </c:spPr>
          <c:txPr>
            <a:bodyPr rot="-54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1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53486085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legend>
    <c:plotVisOnly val="1"/>
    <c:dispBlanksAs val="gap"/>
    <c:showDLblsOverMax val="0"/>
  </c:chart>
  <c:spPr>
    <a:solidFill>
      <a:schemeClr val="bg1"/>
    </a:solidFill>
    <a:ln w="9525" cap="flat" cmpd="sng" algn="ctr">
      <a:noFill/>
      <a:round/>
    </a:ln>
    <a:effectLst/>
  </c:spPr>
  <c:txPr>
    <a:bodyPr/>
    <a:lstStyle/>
    <a:p>
      <a:pPr>
        <a:defRPr sz="1100">
          <a:solidFill>
            <a:schemeClr val="tx1"/>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9163754299562863"/>
          <c:y val="8.43249935839189E-2"/>
          <c:w val="0.80836245700437137"/>
          <c:h val="0.70830865165188095"/>
        </c:manualLayout>
      </c:layout>
      <c:barChart>
        <c:barDir val="col"/>
        <c:grouping val="clustered"/>
        <c:varyColors val="0"/>
        <c:ser>
          <c:idx val="1"/>
          <c:order val="0"/>
          <c:tx>
            <c:strRef>
              <c:f>'S1'!$C$17</c:f>
              <c:strCache>
                <c:ptCount val="1"/>
                <c:pt idx="0">
                  <c:v>False</c:v>
                </c:pt>
              </c:strCache>
            </c:strRef>
          </c:tx>
          <c:spPr>
            <a:solidFill>
              <a:schemeClr val="accent3"/>
            </a:solidFill>
            <a:ln>
              <a:noFill/>
            </a:ln>
            <a:effectLst/>
          </c:spPr>
          <c:invertIfNegative val="0"/>
          <c:errBars>
            <c:errBarType val="both"/>
            <c:errValType val="cust"/>
            <c:noEndCap val="0"/>
            <c:plus>
              <c:numRef>
                <c:f>'S1'!$I$18:$I$19</c:f>
                <c:numCache>
                  <c:formatCode>General</c:formatCode>
                  <c:ptCount val="2"/>
                  <c:pt idx="0">
                    <c:v>3.3160848E-2</c:v>
                  </c:pt>
                  <c:pt idx="1">
                    <c:v>4.4460444000000002E-2</c:v>
                  </c:pt>
                </c:numCache>
              </c:numRef>
            </c:plus>
            <c:minus>
              <c:numRef>
                <c:f>'S1'!$I$18:$I$19</c:f>
                <c:numCache>
                  <c:formatCode>General</c:formatCode>
                  <c:ptCount val="2"/>
                  <c:pt idx="0">
                    <c:v>3.3160848E-2</c:v>
                  </c:pt>
                  <c:pt idx="1">
                    <c:v>4.4460444000000002E-2</c:v>
                  </c:pt>
                </c:numCache>
              </c:numRef>
            </c:minus>
            <c:spPr>
              <a:noFill/>
              <a:ln w="9525" cap="flat" cmpd="sng" algn="ctr">
                <a:solidFill>
                  <a:schemeClr val="tx1">
                    <a:lumMod val="65000"/>
                    <a:lumOff val="35000"/>
                  </a:schemeClr>
                </a:solidFill>
                <a:round/>
              </a:ln>
              <a:effectLst/>
            </c:spPr>
          </c:errBars>
          <c:cat>
            <c:strRef>
              <c:f>'S1'!$B$18:$B$19</c:f>
              <c:strCache>
                <c:ptCount val="2"/>
                <c:pt idx="0">
                  <c:v>Discordant</c:v>
                </c:pt>
                <c:pt idx="1">
                  <c:v>Concordant</c:v>
                </c:pt>
              </c:strCache>
            </c:strRef>
          </c:cat>
          <c:val>
            <c:numRef>
              <c:f>'S1'!$C$18:$C$19</c:f>
              <c:numCache>
                <c:formatCode>General</c:formatCode>
                <c:ptCount val="2"/>
                <c:pt idx="0">
                  <c:v>0.12522050000000001</c:v>
                </c:pt>
                <c:pt idx="1">
                  <c:v>0.18288889999999999</c:v>
                </c:pt>
              </c:numCache>
            </c:numRef>
          </c:val>
          <c:extLst>
            <c:ext xmlns:c16="http://schemas.microsoft.com/office/drawing/2014/chart" uri="{C3380CC4-5D6E-409C-BE32-E72D297353CC}">
              <c16:uniqueId val="{00000000-F8E2-4A44-9902-275CEA0E5EA5}"/>
            </c:ext>
          </c:extLst>
        </c:ser>
        <c:ser>
          <c:idx val="0"/>
          <c:order val="1"/>
          <c:tx>
            <c:strRef>
              <c:f>'S1'!$D$17</c:f>
              <c:strCache>
                <c:ptCount val="1"/>
                <c:pt idx="0">
                  <c:v>True</c:v>
                </c:pt>
              </c:strCache>
            </c:strRef>
          </c:tx>
          <c:spPr>
            <a:solidFill>
              <a:srgbClr val="FFC000"/>
            </a:solidFill>
            <a:ln>
              <a:noFill/>
            </a:ln>
            <a:effectLst/>
          </c:spPr>
          <c:invertIfNegative val="0"/>
          <c:errBars>
            <c:errBarType val="both"/>
            <c:errValType val="cust"/>
            <c:noEndCap val="0"/>
            <c:plus>
              <c:numRef>
                <c:f>'S1'!$J$18:$J$19</c:f>
                <c:numCache>
                  <c:formatCode>General</c:formatCode>
                  <c:ptCount val="2"/>
                  <c:pt idx="0">
                    <c:v>6.3752920000000005E-2</c:v>
                  </c:pt>
                  <c:pt idx="1">
                    <c:v>4.976734E-2</c:v>
                  </c:pt>
                </c:numCache>
              </c:numRef>
            </c:plus>
            <c:minus>
              <c:numRef>
                <c:f>'S1'!$J$18:$J$19</c:f>
                <c:numCache>
                  <c:formatCode>General</c:formatCode>
                  <c:ptCount val="2"/>
                  <c:pt idx="0">
                    <c:v>6.3752920000000005E-2</c:v>
                  </c:pt>
                  <c:pt idx="1">
                    <c:v>4.976734E-2</c:v>
                  </c:pt>
                </c:numCache>
              </c:numRef>
            </c:minus>
            <c:spPr>
              <a:noFill/>
              <a:ln w="9525" cap="flat" cmpd="sng" algn="ctr">
                <a:solidFill>
                  <a:schemeClr val="tx1">
                    <a:lumMod val="65000"/>
                    <a:lumOff val="35000"/>
                  </a:schemeClr>
                </a:solidFill>
                <a:round/>
              </a:ln>
              <a:effectLst/>
            </c:spPr>
          </c:errBars>
          <c:cat>
            <c:strRef>
              <c:f>'S1'!$B$18:$B$19</c:f>
              <c:strCache>
                <c:ptCount val="2"/>
                <c:pt idx="0">
                  <c:v>Discordant</c:v>
                </c:pt>
                <c:pt idx="1">
                  <c:v>Concordant</c:v>
                </c:pt>
              </c:strCache>
            </c:strRef>
          </c:cat>
          <c:val>
            <c:numRef>
              <c:f>'S1'!$D$18:$D$19</c:f>
              <c:numCache>
                <c:formatCode>General</c:formatCode>
                <c:ptCount val="2"/>
                <c:pt idx="0">
                  <c:v>0.64043209999999995</c:v>
                </c:pt>
                <c:pt idx="1">
                  <c:v>0.78511109999999995</c:v>
                </c:pt>
              </c:numCache>
            </c:numRef>
          </c:val>
          <c:extLst>
            <c:ext xmlns:c16="http://schemas.microsoft.com/office/drawing/2014/chart" uri="{C3380CC4-5D6E-409C-BE32-E72D297353CC}">
              <c16:uniqueId val="{00000001-F8E2-4A44-9902-275CEA0E5EA5}"/>
            </c:ext>
          </c:extLst>
        </c:ser>
        <c:dLbls>
          <c:showLegendKey val="0"/>
          <c:showVal val="0"/>
          <c:showCatName val="0"/>
          <c:showSerName val="0"/>
          <c:showPercent val="0"/>
          <c:showBubbleSize val="0"/>
        </c:dLbls>
        <c:gapWidth val="100"/>
        <c:axId val="-2126984032"/>
        <c:axId val="-2126978608"/>
      </c:barChart>
      <c:catAx>
        <c:axId val="-2126984032"/>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Political Alignment</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126978608"/>
        <c:crosses val="autoZero"/>
        <c:auto val="1"/>
        <c:lblAlgn val="ctr"/>
        <c:lblOffset val="100"/>
        <c:noMultiLvlLbl val="0"/>
      </c:catAx>
      <c:valAx>
        <c:axId val="-2126978608"/>
        <c:scaling>
          <c:orientation val="minMax"/>
          <c:max val="0.84"/>
          <c:min val="0"/>
        </c:scaling>
        <c:delete val="0"/>
        <c:axPos val="l"/>
        <c:title>
          <c:tx>
            <c:rich>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r>
                  <a:rPr lang="en-US"/>
                  <a:t>Rated Accurate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title>
        <c:numFmt formatCode="0%" sourceLinked="0"/>
        <c:majorTickMark val="out"/>
        <c:minorTickMark val="none"/>
        <c:tickLblPos val="nextTo"/>
        <c:spPr>
          <a:noFill/>
          <a:ln>
            <a:solidFill>
              <a:schemeClr val="tx1"/>
            </a:solidFill>
          </a:ln>
          <a:effectLst/>
        </c:spPr>
        <c:txPr>
          <a:bodyPr rot="-60000000" spcFirstLastPara="1" vertOverflow="ellipsis" vert="horz" wrap="square" anchor="ctr" anchorCtr="1"/>
          <a:lstStyle/>
          <a:p>
            <a:pPr>
              <a:defRPr sz="1600" b="0" i="0" u="none" strike="noStrike" kern="1200" baseline="0">
                <a:solidFill>
                  <a:schemeClr val="tx1"/>
                </a:solidFill>
                <a:latin typeface="Times New Roman" panose="02020603050405020304" pitchFamily="18" charset="0"/>
                <a:ea typeface="+mn-ea"/>
                <a:cs typeface="Times New Roman" panose="02020603050405020304" pitchFamily="18" charset="0"/>
              </a:defRPr>
            </a:pPr>
            <a:endParaRPr lang="en-US"/>
          </a:p>
        </c:txPr>
        <c:crossAx val="-2126984032"/>
        <c:crosses val="autoZero"/>
        <c:crossBetween val="between"/>
      </c:valAx>
      <c:spPr>
        <a:noFill/>
        <a:ln>
          <a:noFill/>
        </a:ln>
        <a:effectLst/>
      </c:spPr>
    </c:plotArea>
    <c:plotVisOnly val="1"/>
    <c:dispBlanksAs val="gap"/>
    <c:showDLblsOverMax val="0"/>
  </c:chart>
  <c:spPr>
    <a:solidFill>
      <a:schemeClr val="bg1"/>
    </a:solidFill>
    <a:ln w="9525" cap="flat" cmpd="sng" algn="ctr">
      <a:noFill/>
      <a:round/>
    </a:ln>
    <a:effectLst/>
  </c:spPr>
  <c:txPr>
    <a:bodyPr/>
    <a:lstStyle/>
    <a:p>
      <a:pPr>
        <a:defRPr sz="1600">
          <a:solidFill>
            <a:schemeClr val="tx1"/>
          </a:solidFill>
          <a:latin typeface="Times New Roman" panose="02020603050405020304" pitchFamily="18" charset="0"/>
          <a:cs typeface="Times New Roman" panose="02020603050405020304" pitchFamily="18"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0.80104</cdr:x>
      <cdr:y>0.28819</cdr:y>
    </cdr:from>
    <cdr:to>
      <cdr:x>1</cdr:x>
      <cdr:y>0.63889</cdr:y>
    </cdr:to>
    <cdr:sp macro="" textlink="">
      <cdr:nvSpPr>
        <cdr:cNvPr id="2" name="TextBox 1">
          <a:extLst xmlns:a="http://schemas.openxmlformats.org/drawingml/2006/main">
            <a:ext uri="{FF2B5EF4-FFF2-40B4-BE49-F238E27FC236}">
              <a16:creationId xmlns:a16="http://schemas.microsoft.com/office/drawing/2014/main" id="{5487E59A-5A30-4377-B11D-7B65D177CE26}"/>
            </a:ext>
          </a:extLst>
        </cdr:cNvPr>
        <cdr:cNvSpPr txBox="1"/>
      </cdr:nvSpPr>
      <cdr:spPr>
        <a:xfrm xmlns:a="http://schemas.openxmlformats.org/drawingml/2006/main">
          <a:off x="3662363" y="790575"/>
          <a:ext cx="909637" cy="96202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400" b="1" u="sng" dirty="0">
              <a:latin typeface="Arial" panose="020B0604020202020204" pitchFamily="34" charset="0"/>
              <a:cs typeface="Arial" panose="020B0604020202020204" pitchFamily="34" charset="0"/>
            </a:rPr>
            <a:t>Daily Usage</a:t>
          </a:r>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8101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143375" y="0"/>
            <a:ext cx="3170238" cy="481013"/>
          </a:xfrm>
          <a:prstGeom prst="rect">
            <a:avLst/>
          </a:prstGeom>
        </p:spPr>
        <p:txBody>
          <a:bodyPr vert="horz" lIns="91440" tIns="45720" rIns="91440" bIns="45720" rtlCol="0"/>
          <a:lstStyle>
            <a:lvl1pPr algn="r">
              <a:defRPr sz="1200"/>
            </a:lvl1pPr>
          </a:lstStyle>
          <a:p>
            <a:fld id="{D864DB7B-A744-4A82-8E1D-B26CAC75F7FB}" type="datetimeFigureOut">
              <a:rPr lang="en-US" smtClean="0"/>
              <a:t>2/1/2022</a:t>
            </a:fld>
            <a:endParaRPr lang="en-US"/>
          </a:p>
        </p:txBody>
      </p:sp>
      <p:sp>
        <p:nvSpPr>
          <p:cNvPr id="4" name="Footer Placeholder 3"/>
          <p:cNvSpPr>
            <a:spLocks noGrp="1"/>
          </p:cNvSpPr>
          <p:nvPr>
            <p:ph type="ftr" sz="quarter" idx="2"/>
          </p:nvPr>
        </p:nvSpPr>
        <p:spPr>
          <a:xfrm>
            <a:off x="0" y="9120188"/>
            <a:ext cx="3170238" cy="48101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143375" y="9120188"/>
            <a:ext cx="3170238" cy="481012"/>
          </a:xfrm>
          <a:prstGeom prst="rect">
            <a:avLst/>
          </a:prstGeom>
        </p:spPr>
        <p:txBody>
          <a:bodyPr vert="horz" lIns="91440" tIns="45720" rIns="91440" bIns="45720" rtlCol="0" anchor="b"/>
          <a:lstStyle>
            <a:lvl1pPr algn="r">
              <a:defRPr sz="1200"/>
            </a:lvl1pPr>
          </a:lstStyle>
          <a:p>
            <a:fld id="{8D5A2B61-0A34-4734-A006-7865540D3D50}" type="slidenum">
              <a:rPr lang="en-US" smtClean="0"/>
              <a:t>‹#›</a:t>
            </a:fld>
            <a:endParaRPr lang="en-US"/>
          </a:p>
        </p:txBody>
      </p:sp>
    </p:spTree>
    <p:extLst>
      <p:ext uri="{BB962C8B-B14F-4D97-AF65-F5344CB8AC3E}">
        <p14:creationId xmlns:p14="http://schemas.microsoft.com/office/powerpoint/2010/main" val="9298823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53" tIns="48326" rIns="96653" bIns="48326" rtlCol="0"/>
          <a:lstStyle>
            <a:lvl1pPr algn="l" fontAlgn="auto">
              <a:spcBef>
                <a:spcPts val="0"/>
              </a:spcBef>
              <a:spcAft>
                <a:spcPts val="0"/>
              </a:spcAft>
              <a:defRPr sz="1300">
                <a:latin typeface="+mn-lt"/>
              </a:defRPr>
            </a:lvl1pPr>
          </a:lstStyle>
          <a:p>
            <a:pPr>
              <a:defRPr/>
            </a:pPr>
            <a:endParaRPr lang="en-US"/>
          </a:p>
        </p:txBody>
      </p:sp>
      <p:sp>
        <p:nvSpPr>
          <p:cNvPr id="3" name="Date Placeholder 2"/>
          <p:cNvSpPr>
            <a:spLocks noGrp="1"/>
          </p:cNvSpPr>
          <p:nvPr>
            <p:ph type="dt" idx="1"/>
          </p:nvPr>
        </p:nvSpPr>
        <p:spPr>
          <a:xfrm>
            <a:off x="4143375" y="0"/>
            <a:ext cx="3170238" cy="479425"/>
          </a:xfrm>
          <a:prstGeom prst="rect">
            <a:avLst/>
          </a:prstGeom>
        </p:spPr>
        <p:txBody>
          <a:bodyPr vert="horz" lIns="96653" tIns="48326" rIns="96653" bIns="48326" rtlCol="0"/>
          <a:lstStyle>
            <a:lvl1pPr algn="r" fontAlgn="auto">
              <a:spcBef>
                <a:spcPts val="0"/>
              </a:spcBef>
              <a:spcAft>
                <a:spcPts val="0"/>
              </a:spcAft>
              <a:defRPr sz="1300">
                <a:latin typeface="+mn-lt"/>
              </a:defRPr>
            </a:lvl1pPr>
          </a:lstStyle>
          <a:p>
            <a:pPr>
              <a:defRPr/>
            </a:pPr>
            <a:fld id="{F6AEFDDB-022E-41A9-A2F1-7E79ACC6609D}" type="datetimeFigureOut">
              <a:rPr lang="en-US"/>
              <a:pPr>
                <a:defRPr/>
              </a:pPr>
              <a:t>2/1/2022</a:t>
            </a:fld>
            <a:endParaRPr lang="en-US" dirty="0"/>
          </a:p>
        </p:txBody>
      </p:sp>
      <p:sp>
        <p:nvSpPr>
          <p:cNvPr id="4" name="Slide Image Placeholder 3"/>
          <p:cNvSpPr>
            <a:spLocks noGrp="1" noRot="1" noChangeAspect="1"/>
          </p:cNvSpPr>
          <p:nvPr>
            <p:ph type="sldImg" idx="2"/>
          </p:nvPr>
        </p:nvSpPr>
        <p:spPr>
          <a:xfrm>
            <a:off x="1257300" y="720725"/>
            <a:ext cx="4802188" cy="3600450"/>
          </a:xfrm>
          <a:prstGeom prst="rect">
            <a:avLst/>
          </a:prstGeom>
          <a:noFill/>
          <a:ln w="12700">
            <a:solidFill>
              <a:prstClr val="black"/>
            </a:solidFill>
          </a:ln>
        </p:spPr>
        <p:txBody>
          <a:bodyPr vert="horz" lIns="96653" tIns="48326" rIns="96653" bIns="48326" rtlCol="0" anchor="ctr"/>
          <a:lstStyle/>
          <a:p>
            <a:pPr lvl="0"/>
            <a:endParaRPr lang="en-US" noProof="0"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6653" tIns="48326" rIns="96653" bIns="48326"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9120188"/>
            <a:ext cx="3170238" cy="479425"/>
          </a:xfrm>
          <a:prstGeom prst="rect">
            <a:avLst/>
          </a:prstGeom>
        </p:spPr>
        <p:txBody>
          <a:bodyPr vert="horz" lIns="96653" tIns="48326" rIns="96653" bIns="48326" rtlCol="0" anchor="b"/>
          <a:lstStyle>
            <a:lvl1pPr algn="l" fontAlgn="auto">
              <a:spcBef>
                <a:spcPts val="0"/>
              </a:spcBef>
              <a:spcAft>
                <a:spcPts val="0"/>
              </a:spcAft>
              <a:defRPr sz="1300">
                <a:latin typeface="+mn-lt"/>
              </a:defRPr>
            </a:lvl1pPr>
          </a:lstStyle>
          <a:p>
            <a:pPr>
              <a:defRPr/>
            </a:pPr>
            <a:endParaRPr lang="en-US"/>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6653" tIns="48326" rIns="96653" bIns="48326" rtlCol="0" anchor="b"/>
          <a:lstStyle>
            <a:lvl1pPr algn="r" fontAlgn="auto">
              <a:spcBef>
                <a:spcPts val="0"/>
              </a:spcBef>
              <a:spcAft>
                <a:spcPts val="0"/>
              </a:spcAft>
              <a:defRPr sz="1300">
                <a:latin typeface="+mn-lt"/>
              </a:defRPr>
            </a:lvl1pPr>
          </a:lstStyle>
          <a:p>
            <a:pPr>
              <a:defRPr/>
            </a:pPr>
            <a:fld id="{F27260A0-3B34-47C0-9847-9AA4F6895CFA}" type="slidenum">
              <a:rPr lang="en-US"/>
              <a:pPr>
                <a:defRPr/>
              </a:pPr>
              <a:t>‹#›</a:t>
            </a:fld>
            <a:endParaRPr lang="en-US" dirty="0"/>
          </a:p>
        </p:txBody>
      </p:sp>
    </p:spTree>
    <p:extLst>
      <p:ext uri="{BB962C8B-B14F-4D97-AF65-F5344CB8AC3E}">
        <p14:creationId xmlns:p14="http://schemas.microsoft.com/office/powerpoint/2010/main" val="486024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DC284B7-E823-2C46-B50E-A45251AFACD6}" type="slidenum">
              <a:rPr lang="en-US"/>
              <a:pPr/>
              <a:t>6</a:t>
            </a:fld>
            <a:endParaRPr lang="en-US"/>
          </a:p>
        </p:txBody>
      </p:sp>
      <p:sp>
        <p:nvSpPr>
          <p:cNvPr id="24578"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24579" name="Rectangle 3"/>
          <p:cNvSpPr>
            <a:spLocks noGrp="1" noChangeArrowheads="1"/>
          </p:cNvSpPr>
          <p:nvPr>
            <p:ph type="body" idx="1"/>
          </p:nvPr>
        </p:nvSpPr>
        <p:spPr/>
        <p:txBody>
          <a:bodyPr/>
          <a:lstStyle/>
          <a:p>
            <a:r>
              <a:rPr lang="en-US"/>
              <a:t>Try it again. Notice you haven</a:t>
            </a:r>
            <a:r>
              <a:rPr lang="ja-JP" altLang="en-US">
                <a:latin typeface="Arial"/>
              </a:rPr>
              <a:t>’</a:t>
            </a:r>
            <a:r>
              <a:rPr lang="en-US"/>
              <a:t>t gotten any better. Which design is thus not possible?</a:t>
            </a:r>
          </a:p>
        </p:txBody>
      </p:sp>
    </p:spTree>
    <p:extLst>
      <p:ext uri="{BB962C8B-B14F-4D97-AF65-F5344CB8AC3E}">
        <p14:creationId xmlns:p14="http://schemas.microsoft.com/office/powerpoint/2010/main" val="1158773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55332E-713F-374E-9D63-3C850580B431}" type="slidenum">
              <a:rPr lang="en-US"/>
              <a:pPr/>
              <a:t>30</a:t>
            </a:fld>
            <a:endParaRPr lang="en-US"/>
          </a:p>
        </p:txBody>
      </p:sp>
      <p:sp>
        <p:nvSpPr>
          <p:cNvPr id="12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2291" name="Rectangle 3"/>
          <p:cNvSpPr>
            <a:spLocks noGrp="1" noChangeArrowheads="1"/>
          </p:cNvSpPr>
          <p:nvPr>
            <p:ph type="body" idx="1"/>
          </p:nvPr>
        </p:nvSpPr>
        <p:spPr/>
        <p:txBody>
          <a:bodyPr/>
          <a:lstStyle/>
          <a:p>
            <a:r>
              <a:rPr lang="en-US"/>
              <a:t>Quite a lot happened in you during the last second or two, while you were staring at this word – which of course you could not help doing.  Your mind was flooded by images and memories, most unpleasant.  Your body  also reacted.  There was a physiological response (including a dilation of the pupil, which in this case does not indicate effort but only emotional arousal).  A lie-detection device would have detected that the hair on your arms stood on end and that your sweat glands were activated.  Your face twisted in a slight expression of fear.  You recoiled slightly.  You became more alert and vigilant than usual.  Tests of your ability to recognize whispered words would reveal that you are currently very sensitive to a large set of words: danger, poison, bite…  The level of organization present in the response your body produced to this word illustrates the basic mechanism of the automatic pilot of the mind: the spreading of activation in a network of ideas. </a:t>
            </a:r>
          </a:p>
          <a:p>
            <a:endParaRPr lang="en-US"/>
          </a:p>
        </p:txBody>
      </p:sp>
    </p:spTree>
    <p:extLst>
      <p:ext uri="{BB962C8B-B14F-4D97-AF65-F5344CB8AC3E}">
        <p14:creationId xmlns:p14="http://schemas.microsoft.com/office/powerpoint/2010/main" val="3932094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3FDED2-A245-F64F-BBE3-46058C11ACB1}" type="slidenum">
              <a:rPr lang="en-US"/>
              <a:pPr/>
              <a:t>31</a:t>
            </a:fld>
            <a:endParaRPr lang="en-US"/>
          </a:p>
        </p:txBody>
      </p:sp>
      <p:sp>
        <p:nvSpPr>
          <p:cNvPr id="404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4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56237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33FDED2-A245-F64F-BBE3-46058C11ACB1}" type="slidenum">
              <a:rPr lang="en-US"/>
              <a:pPr/>
              <a:t>32</a:t>
            </a:fld>
            <a:endParaRPr lang="en-US"/>
          </a:p>
        </p:txBody>
      </p:sp>
      <p:sp>
        <p:nvSpPr>
          <p:cNvPr id="40448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44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323082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80B2CE-4610-A941-BC92-0B2C8BDDBFF4}" type="slidenum">
              <a:rPr lang="en-US"/>
              <a:pPr/>
              <a:t>35</a:t>
            </a:fld>
            <a:endParaRPr lang="en-US"/>
          </a:p>
        </p:txBody>
      </p:sp>
      <p:sp>
        <p:nvSpPr>
          <p:cNvPr id="62466"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6246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910096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E5F76D0-631D-1548-945B-4F40E6E8FE22}" type="slidenum">
              <a:rPr lang="en-US"/>
              <a:pPr/>
              <a:t>36</a:t>
            </a:fld>
            <a:endParaRPr lang="en-US"/>
          </a:p>
        </p:txBody>
      </p:sp>
      <p:sp>
        <p:nvSpPr>
          <p:cNvPr id="7475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74755" name="Rectangle 3"/>
          <p:cNvSpPr>
            <a:spLocks noGrp="1" noChangeArrowheads="1"/>
          </p:cNvSpPr>
          <p:nvPr>
            <p:ph type="body" idx="1"/>
          </p:nvPr>
        </p:nvSpPr>
        <p:spPr/>
        <p:txBody>
          <a:bodyPr/>
          <a:lstStyle/>
          <a:p>
            <a:r>
              <a:rPr lang="en-US"/>
              <a:t>Note that this kind of bias is </a:t>
            </a:r>
            <a:r>
              <a:rPr lang="en-US" b="1"/>
              <a:t>not akin to a simple response bias </a:t>
            </a:r>
          </a:p>
        </p:txBody>
      </p:sp>
    </p:spTree>
    <p:extLst>
      <p:ext uri="{BB962C8B-B14F-4D97-AF65-F5344CB8AC3E}">
        <p14:creationId xmlns:p14="http://schemas.microsoft.com/office/powerpoint/2010/main" val="2400872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3B95E74-BE6D-D543-B412-D9AF9285DB4A}" type="slidenum">
              <a:rPr lang="en-US"/>
              <a:pPr/>
              <a:t>38</a:t>
            </a:fld>
            <a:endParaRPr lang="en-US"/>
          </a:p>
        </p:txBody>
      </p:sp>
      <p:sp>
        <p:nvSpPr>
          <p:cNvPr id="40550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40550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76721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F27260A0-3B34-47C0-9847-9AA4F6895CFA}" type="slidenum">
              <a:rPr lang="en-US" smtClean="0"/>
              <a:pPr>
                <a:defRPr/>
              </a:pPr>
              <a:t>11</a:t>
            </a:fld>
            <a:endParaRPr lang="en-US" dirty="0"/>
          </a:p>
        </p:txBody>
      </p:sp>
    </p:spTree>
    <p:extLst>
      <p:ext uri="{BB962C8B-B14F-4D97-AF65-F5344CB8AC3E}">
        <p14:creationId xmlns:p14="http://schemas.microsoft.com/office/powerpoint/2010/main" val="2902496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10"/>
          </p:nvPr>
        </p:nvSpPr>
        <p:spPr/>
        <p:txBody>
          <a:bodyPr/>
          <a:lstStyle/>
          <a:p>
            <a:fld id="{B00E5B7F-77F5-45EA-9DCA-D1A5EE89D9A8}" type="slidenum">
              <a:rPr lang="en-CA" smtClean="0"/>
              <a:t>15</a:t>
            </a:fld>
            <a:endParaRPr lang="en-CA"/>
          </a:p>
        </p:txBody>
      </p:sp>
    </p:spTree>
    <p:extLst>
      <p:ext uri="{BB962C8B-B14F-4D97-AF65-F5344CB8AC3E}">
        <p14:creationId xmlns:p14="http://schemas.microsoft.com/office/powerpoint/2010/main" val="2564408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1C8E93B-D25C-EC4C-B896-DF6C1479E599}" type="slidenum">
              <a:rPr lang="en-US"/>
              <a:pPr/>
              <a:t>23</a:t>
            </a:fld>
            <a:endParaRPr lang="en-US"/>
          </a:p>
        </p:txBody>
      </p:sp>
      <p:sp>
        <p:nvSpPr>
          <p:cNvPr id="10242"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10243" name="Rectangle 3"/>
          <p:cNvSpPr>
            <a:spLocks noGrp="1" noChangeArrowheads="1"/>
          </p:cNvSpPr>
          <p:nvPr>
            <p:ph type="body" idx="1"/>
          </p:nvPr>
        </p:nvSpPr>
        <p:spPr/>
        <p:txBody>
          <a:bodyPr/>
          <a:lstStyle/>
          <a:p>
            <a:r>
              <a:rPr lang="en-US"/>
              <a:t>Two cognitive systems are employed when people make judgments and decisions. </a:t>
            </a:r>
          </a:p>
          <a:p>
            <a:endParaRPr lang="en-US"/>
          </a:p>
          <a:p>
            <a:r>
              <a:rPr lang="en-US"/>
              <a:t>Whereas the organizing principle of system 2 is logical coherence – thoughts must follow from each other and not be contradictory</a:t>
            </a:r>
          </a:p>
          <a:p>
            <a:r>
              <a:rPr lang="en-US"/>
              <a:t>Organizational principle of system 1 is coherence of associations</a:t>
            </a:r>
          </a:p>
          <a:p>
            <a:endParaRPr lang="en-US"/>
          </a:p>
        </p:txBody>
      </p:sp>
    </p:spTree>
    <p:extLst>
      <p:ext uri="{BB962C8B-B14F-4D97-AF65-F5344CB8AC3E}">
        <p14:creationId xmlns:p14="http://schemas.microsoft.com/office/powerpoint/2010/main" val="14728750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C7542-6508-D54B-AC28-F526ACB243F6}" type="slidenum">
              <a:rPr lang="en-US"/>
              <a:pPr/>
              <a:t>24</a:t>
            </a:fld>
            <a:endParaRPr lang="en-US"/>
          </a:p>
        </p:txBody>
      </p:sp>
      <p:sp>
        <p:nvSpPr>
          <p:cNvPr id="6146"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6147"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b="0" dirty="0">
                <a:latin typeface="Arial"/>
              </a:rPr>
              <a:t>442; </a:t>
            </a:r>
            <a:r>
              <a:rPr lang="ja-JP" altLang="en-US" sz="1200" b="0" dirty="0">
                <a:latin typeface="Arial"/>
              </a:rPr>
              <a:t>“</a:t>
            </a:r>
            <a:r>
              <a:rPr lang="en-US" sz="1200" b="0" dirty="0"/>
              <a:t>Whoa, he</a:t>
            </a:r>
            <a:r>
              <a:rPr lang="ja-JP" altLang="en-US" sz="1200" b="0" dirty="0">
                <a:latin typeface="Arial"/>
              </a:rPr>
              <a:t>’</a:t>
            </a:r>
            <a:r>
              <a:rPr lang="en-US" sz="1200" b="0" dirty="0"/>
              <a:t>s angry!</a:t>
            </a:r>
            <a:r>
              <a:rPr lang="ja-JP" altLang="en-US" sz="1200" b="0" dirty="0">
                <a:latin typeface="Arial"/>
              </a:rPr>
              <a:t>”</a:t>
            </a:r>
            <a:endParaRPr lang="en-US" sz="1200" b="0" dirty="0"/>
          </a:p>
          <a:p>
            <a:endParaRPr lang="en-US" dirty="0"/>
          </a:p>
        </p:txBody>
      </p:sp>
    </p:spTree>
    <p:extLst>
      <p:ext uri="{BB962C8B-B14F-4D97-AF65-F5344CB8AC3E}">
        <p14:creationId xmlns:p14="http://schemas.microsoft.com/office/powerpoint/2010/main" val="515514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CC614-6E60-D041-BEA3-F15324A3D2D6}" type="slidenum">
              <a:rPr lang="en-US"/>
              <a:pPr/>
              <a:t>25</a:t>
            </a:fld>
            <a:endParaRPr lang="en-US"/>
          </a:p>
        </p:txBody>
      </p:sp>
      <p:sp>
        <p:nvSpPr>
          <p:cNvPr id="819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8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832282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0C7542-6508-D54B-AC28-F526ACB243F6}" type="slidenum">
              <a:rPr lang="en-US"/>
              <a:pPr/>
              <a:t>26</a:t>
            </a:fld>
            <a:endParaRPr lang="en-US"/>
          </a:p>
        </p:txBody>
      </p:sp>
      <p:sp>
        <p:nvSpPr>
          <p:cNvPr id="6146"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6147" name="Rectangle 3"/>
          <p:cNvSpPr>
            <a:spLocks noGrp="1" noChangeArrowheads="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ja-JP" sz="1200" b="0" dirty="0">
                <a:latin typeface="Arial"/>
              </a:rPr>
              <a:t>442; </a:t>
            </a:r>
            <a:r>
              <a:rPr lang="ja-JP" altLang="en-US" sz="1200" b="0" dirty="0">
                <a:latin typeface="Arial"/>
              </a:rPr>
              <a:t>“</a:t>
            </a:r>
            <a:r>
              <a:rPr lang="en-US" sz="1200" b="0" dirty="0"/>
              <a:t>Whoa, he</a:t>
            </a:r>
            <a:r>
              <a:rPr lang="ja-JP" altLang="en-US" sz="1200" b="0" dirty="0">
                <a:latin typeface="Arial"/>
              </a:rPr>
              <a:t>’</a:t>
            </a:r>
            <a:r>
              <a:rPr lang="en-US" sz="1200" b="0" dirty="0"/>
              <a:t>s angry!</a:t>
            </a:r>
            <a:r>
              <a:rPr lang="ja-JP" altLang="en-US" sz="1200" b="0" dirty="0">
                <a:latin typeface="Arial"/>
              </a:rPr>
              <a:t>”</a:t>
            </a:r>
            <a:endParaRPr lang="en-US" sz="1200" b="0" dirty="0"/>
          </a:p>
          <a:p>
            <a:endParaRPr lang="en-US" dirty="0"/>
          </a:p>
        </p:txBody>
      </p:sp>
    </p:spTree>
    <p:extLst>
      <p:ext uri="{BB962C8B-B14F-4D97-AF65-F5344CB8AC3E}">
        <p14:creationId xmlns:p14="http://schemas.microsoft.com/office/powerpoint/2010/main" val="2460428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BCC614-6E60-D041-BEA3-F15324A3D2D6}" type="slidenum">
              <a:rPr lang="en-US"/>
              <a:pPr/>
              <a:t>27</a:t>
            </a:fld>
            <a:endParaRPr lang="en-US"/>
          </a:p>
        </p:txBody>
      </p:sp>
      <p:sp>
        <p:nvSpPr>
          <p:cNvPr id="8194" name="Rectangle 2"/>
          <p:cNvSpPr>
            <a:spLocks noGrp="1" noRot="1" noChangeAspect="1" noChangeArrowheads="1" noTextEdit="1"/>
          </p:cNvSpPr>
          <p:nvPr>
            <p:ph type="sldImg"/>
          </p:nvPr>
        </p:nvSpPr>
        <p:spPr>
          <a:xfrm>
            <a:off x="1144588" y="685800"/>
            <a:ext cx="4570412" cy="3429000"/>
          </a:xfrm>
          <a:ln/>
          <a:extLst>
            <a:ext uri="{FAA26D3D-D897-4be2-8F04-BA451C77F1D7}">
              <ma14:placeholderFlag xmlns:ma14="http://schemas.microsoft.com/office/mac/drawingml/2011/main" xmlns="" val="1"/>
            </a:ext>
          </a:extLst>
        </p:spPr>
      </p:sp>
      <p:sp>
        <p:nvSpPr>
          <p:cNvPr id="81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26465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27260A0-3B34-47C0-9847-9AA4F6895CFA}" type="slidenum">
              <a:rPr lang="en-US" smtClean="0"/>
              <a:pPr>
                <a:defRPr/>
              </a:pPr>
              <a:t>28</a:t>
            </a:fld>
            <a:endParaRPr lang="en-US" dirty="0"/>
          </a:p>
        </p:txBody>
      </p:sp>
    </p:spTree>
    <p:extLst>
      <p:ext uri="{BB962C8B-B14F-4D97-AF65-F5344CB8AC3E}">
        <p14:creationId xmlns:p14="http://schemas.microsoft.com/office/powerpoint/2010/main" val="29715698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6" name="Date Placeholder 3"/>
          <p:cNvSpPr>
            <a:spLocks noGrp="1"/>
          </p:cNvSpPr>
          <p:nvPr>
            <p:ph type="dt" sz="half" idx="10"/>
          </p:nvPr>
        </p:nvSpPr>
        <p:spPr/>
        <p:txBody>
          <a:bodyPr/>
          <a:lstStyle>
            <a:lvl1pPr>
              <a:defRPr/>
            </a:lvl1pPr>
          </a:lstStyle>
          <a:p>
            <a:pPr>
              <a:defRPr/>
            </a:pPr>
            <a:fld id="{4ACF1EDD-A8BF-4A5F-8462-E78B28DBACA7}" type="datetimeFigureOut">
              <a:rPr lang="en-US"/>
              <a:pPr>
                <a:defRPr/>
              </a:pPr>
              <a:t>2/1/2022</a:t>
            </a:fld>
            <a:endParaRPr lang="en-US" dirty="0"/>
          </a:p>
        </p:txBody>
      </p:sp>
      <p:sp>
        <p:nvSpPr>
          <p:cNvPr id="7" name="Footer Placeholder 4"/>
          <p:cNvSpPr>
            <a:spLocks noGrp="1"/>
          </p:cNvSpPr>
          <p:nvPr>
            <p:ph type="ftr" sz="quarter" idx="11"/>
          </p:nvPr>
        </p:nvSpPr>
        <p:spPr/>
        <p:txBody>
          <a:bodyPr/>
          <a:lstStyle>
            <a:lvl1pPr>
              <a:defRPr/>
            </a:lvl1pPr>
          </a:lstStyle>
          <a:p>
            <a:pPr>
              <a:defRPr/>
            </a:pPr>
            <a:endParaRPr lang="en-US"/>
          </a:p>
        </p:txBody>
      </p:sp>
      <p:sp>
        <p:nvSpPr>
          <p:cNvPr id="8" name="Slide Number Placeholder 5"/>
          <p:cNvSpPr>
            <a:spLocks noGrp="1"/>
          </p:cNvSpPr>
          <p:nvPr>
            <p:ph type="sldNum" sz="quarter" idx="12"/>
          </p:nvPr>
        </p:nvSpPr>
        <p:spPr/>
        <p:txBody>
          <a:bodyPr/>
          <a:lstStyle>
            <a:lvl1pPr>
              <a:defRPr/>
            </a:lvl1pPr>
          </a:lstStyle>
          <a:p>
            <a:pPr>
              <a:defRPr/>
            </a:pPr>
            <a:fld id="{7C7962CD-3498-4BB8-82DB-7E480431E1CB}" type="slidenum">
              <a:rPr lang="en-US"/>
              <a:pPr>
                <a:defRPr/>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5193F923-BBFC-407D-90A4-4B563EE360A1}" type="datetimeFigureOut">
              <a:rPr lang="en-US"/>
              <a:pPr>
                <a:defRPr/>
              </a:pPr>
              <a:t>2/1/2022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E02F55D-1C50-4CB6-8DFC-C1382C454C84}" type="slidenum">
              <a:rPr lang="en-US"/>
              <a:pPr>
                <a:defRPr/>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E5284ECA-B964-4886-A0C5-155CC5161AB7}" type="datetimeFigureOut">
              <a:rPr lang="en-US"/>
              <a:pPr>
                <a:defRPr/>
              </a:pPr>
              <a:t>2/1/2022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F7F07A6B-CBFB-4148-8E7E-20C72B1D0DF9}" type="slidenum">
              <a:rPr lang="en-US"/>
              <a:pPr>
                <a:defRPr/>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1143000"/>
          </a:xfrm>
        </p:spPr>
        <p:txBody>
          <a:bodyPr/>
          <a:lstStyle/>
          <a:p>
            <a:r>
              <a:rPr lang="en-US"/>
              <a:t>Click to edit Master title style</a:t>
            </a:r>
          </a:p>
        </p:txBody>
      </p:sp>
      <p:sp>
        <p:nvSpPr>
          <p:cNvPr id="3" name="Content Placeholder 2"/>
          <p:cNvSpPr>
            <a:spLocks noGrp="1"/>
          </p:cNvSpPr>
          <p:nvPr>
            <p:ph idx="1"/>
          </p:nvPr>
        </p:nvSpPr>
        <p:spPr>
          <a:xfrm>
            <a:off x="304800" y="1600200"/>
            <a:ext cx="8382000" cy="5105400"/>
          </a:xfrm>
        </p:spPr>
        <p:txBody>
          <a:bodyPr/>
          <a:lstStyle>
            <a:lvl1pPr marL="0" indent="0">
              <a:buNone/>
              <a:defRPr/>
            </a:lvl1pPr>
            <a:lvl2pPr marL="457200" indent="0">
              <a:buNone/>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vl1pPr>
          </a:lstStyle>
          <a:p>
            <a:pPr>
              <a:defRPr/>
            </a:pPr>
            <a:fld id="{46FB687B-62F6-4544-8C1C-C9A16D41DAF3}" type="datetimeFigureOut">
              <a:rPr lang="en-US"/>
              <a:pPr>
                <a:defRPr/>
              </a:pPr>
              <a:t>2/1/2022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FD75052-2419-4356-AAF2-95D52A44AC75}" type="slidenum">
              <a:rPr lang="en-US"/>
              <a:pPr>
                <a:defRPr/>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B6FA02BB-22D7-474E-A27F-9C8D71C11D89}" type="datetimeFigureOut">
              <a:rPr lang="en-US"/>
              <a:pPr>
                <a:defRPr/>
              </a:pPr>
              <a:t>2/1/2022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E732F703-C524-418D-ABED-DBCEA7DAE571}" type="slidenum">
              <a:rPr lang="en-US"/>
              <a:pPr>
                <a:defRPr/>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0FBE8EF5-FC61-44FD-933B-4FB79935219B}" type="datetimeFigureOut">
              <a:rPr lang="en-US"/>
              <a:pPr>
                <a:defRPr/>
              </a:pPr>
              <a:t>2/1/2022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0AD88775-7EB3-4A46-91B4-02C906AB86CD}" type="slidenum">
              <a:rPr lang="en-US"/>
              <a:pPr>
                <a:defRPr/>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18576C01-F3E0-4072-A355-71F01E988D99}" type="datetimeFigureOut">
              <a:rPr lang="en-US"/>
              <a:pPr>
                <a:defRPr/>
              </a:pPr>
              <a:t>2/1/2022</a:t>
            </a:fld>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8F467089-1CAC-4FE0-BE3B-0C500F14AD34}" type="slidenum">
              <a:rPr lang="en-US"/>
              <a:pPr>
                <a:defRPr/>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087ACA8D-2FE2-4147-87BF-FDE3F58D7F89}" type="datetimeFigureOut">
              <a:rPr lang="en-US"/>
              <a:pPr>
                <a:defRPr/>
              </a:pPr>
              <a:t>2/1/2022</a:t>
            </a:fld>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6A63AD92-9D2C-4066-AD81-CF9E1AF86E20}" type="slidenum">
              <a:rPr lang="en-US"/>
              <a:pPr>
                <a:defRPr/>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EBE8E45-4685-43FE-80F3-298D50CF0F54}" type="datetimeFigureOut">
              <a:rPr lang="en-US"/>
              <a:pPr>
                <a:defRPr/>
              </a:pPr>
              <a:t>2/1/2022</a:t>
            </a:fld>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391EC5FF-A706-4CCE-9480-C1DE7B53DB04}" type="slidenum">
              <a:rPr lang="en-US"/>
              <a:pPr>
                <a:defRPr/>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6A1650FB-9839-4DEA-A18B-44AC02EFCA7C}" type="datetimeFigureOut">
              <a:rPr lang="en-US"/>
              <a:pPr>
                <a:defRPr/>
              </a:pPr>
              <a:t>2/1/2022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AEE302C-E517-4D49-B942-3C73FD3F69D9}" type="slidenum">
              <a:rPr lang="en-US"/>
              <a:pPr>
                <a:defRPr/>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FA8C1BA8-5555-419A-A2E8-1DA8FCE8F715}" type="datetimeFigureOut">
              <a:rPr lang="en-US"/>
              <a:pPr>
                <a:defRPr/>
              </a:pPr>
              <a:t>2/1/2022</a:t>
            </a:fld>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FB728E4C-257B-45BE-9086-AD0EC7F2D987}" type="slidenum">
              <a:rPr lang="en-US"/>
              <a:pPr>
                <a:defRPr/>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Text Placeholder 2"/>
          <p:cNvSpPr>
            <a:spLocks noGrp="1"/>
          </p:cNvSpPr>
          <p:nvPr>
            <p:ph type="body" idx="1"/>
          </p:nvPr>
        </p:nvSpPr>
        <p:spPr bwMode="auto">
          <a:xfrm>
            <a:off x="152400" y="1600202"/>
            <a:ext cx="85344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2"/>
            <a:ext cx="21336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defRPr>
            </a:lvl1pPr>
          </a:lstStyle>
          <a:p>
            <a:pPr>
              <a:defRPr/>
            </a:pPr>
            <a:fld id="{72017439-8A35-4F92-B326-66E45C46317D}" type="datetimeFigureOut">
              <a:rPr lang="en-US"/>
              <a:pPr>
                <a:defRPr/>
              </a:pPr>
              <a:t>2/1/2022</a:t>
            </a:fld>
            <a:endParaRPr lang="en-US" dirty="0"/>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defRPr>
            </a:lvl1pPr>
          </a:lstStyle>
          <a:p>
            <a:pPr>
              <a:defRPr/>
            </a:pPr>
            <a:endParaRPr lang="en-US"/>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defRPr>
            </a:lvl1pPr>
          </a:lstStyle>
          <a:p>
            <a:pPr>
              <a:defRPr/>
            </a:pPr>
            <a:fld id="{0CEC2ECD-FE5E-4765-9CA0-15B75CB11215}" type="slidenum">
              <a:rPr lang="en-US"/>
              <a:pPr>
                <a:defRPr/>
              </a:pPr>
              <a:t>‹#›</a:t>
            </a:fld>
            <a:endParaRPr lang="en-US" dirty="0"/>
          </a:p>
        </p:txBody>
      </p:sp>
    </p:spTree>
  </p:cSld>
  <p:clrMap bg1="lt1" tx1="dk1" bg2="lt2" tx2="dk2" accent1="accent1" accent2="accent2" accent3="accent3" accent4="accent4" accent5="accent5" accent6="accent6" hlink="hlink" folHlink="folHlink"/>
  <p:sldLayoutIdLst>
    <p:sldLayoutId id="2147484245" r:id="rId1"/>
    <p:sldLayoutId id="2147484235" r:id="rId2"/>
    <p:sldLayoutId id="2147484236" r:id="rId3"/>
    <p:sldLayoutId id="2147484237" r:id="rId4"/>
    <p:sldLayoutId id="2147484238" r:id="rId5"/>
    <p:sldLayoutId id="2147484239" r:id="rId6"/>
    <p:sldLayoutId id="2147484240" r:id="rId7"/>
    <p:sldLayoutId id="2147484241" r:id="rId8"/>
    <p:sldLayoutId id="2147484242" r:id="rId9"/>
    <p:sldLayoutId id="2147484243" r:id="rId10"/>
    <p:sldLayoutId id="2147484244" r:id="rId11"/>
  </p:sldLayoutIdLst>
  <p:txStyles>
    <p:titleStyle>
      <a:lvl1pPr algn="ctr" rtl="0" eaLnBrk="0" fontAlgn="base" hangingPunct="0">
        <a:spcBef>
          <a:spcPct val="0"/>
        </a:spcBef>
        <a:spcAft>
          <a:spcPct val="0"/>
        </a:spcAft>
        <a:defRPr sz="4400" kern="1200">
          <a:solidFill>
            <a:schemeClr val="bg1"/>
          </a:solidFill>
          <a:latin typeface="Helvetica" pitchFamily="34" charset="0"/>
          <a:ea typeface="+mj-ea"/>
          <a:cs typeface="Times New Roman" pitchFamily="18" charset="0"/>
        </a:defRPr>
      </a:lvl1pPr>
      <a:lvl2pPr algn="ctr" rtl="0" eaLnBrk="0" fontAlgn="base" hangingPunct="0">
        <a:spcBef>
          <a:spcPct val="0"/>
        </a:spcBef>
        <a:spcAft>
          <a:spcPct val="0"/>
        </a:spcAft>
        <a:defRPr sz="4400">
          <a:solidFill>
            <a:schemeClr val="bg1"/>
          </a:solidFill>
          <a:latin typeface="Helvetica" pitchFamily="34" charset="0"/>
          <a:cs typeface="Times New Roman" pitchFamily="18" charset="0"/>
        </a:defRPr>
      </a:lvl2pPr>
      <a:lvl3pPr algn="ctr" rtl="0" eaLnBrk="0" fontAlgn="base" hangingPunct="0">
        <a:spcBef>
          <a:spcPct val="0"/>
        </a:spcBef>
        <a:spcAft>
          <a:spcPct val="0"/>
        </a:spcAft>
        <a:defRPr sz="4400">
          <a:solidFill>
            <a:schemeClr val="bg1"/>
          </a:solidFill>
          <a:latin typeface="Helvetica" pitchFamily="34" charset="0"/>
          <a:cs typeface="Times New Roman" pitchFamily="18" charset="0"/>
        </a:defRPr>
      </a:lvl3pPr>
      <a:lvl4pPr algn="ctr" rtl="0" eaLnBrk="0" fontAlgn="base" hangingPunct="0">
        <a:spcBef>
          <a:spcPct val="0"/>
        </a:spcBef>
        <a:spcAft>
          <a:spcPct val="0"/>
        </a:spcAft>
        <a:defRPr sz="4400">
          <a:solidFill>
            <a:schemeClr val="bg1"/>
          </a:solidFill>
          <a:latin typeface="Helvetica" pitchFamily="34" charset="0"/>
          <a:cs typeface="Times New Roman" pitchFamily="18" charset="0"/>
        </a:defRPr>
      </a:lvl4pPr>
      <a:lvl5pPr algn="ctr" rtl="0" eaLnBrk="0" fontAlgn="base" hangingPunct="0">
        <a:spcBef>
          <a:spcPct val="0"/>
        </a:spcBef>
        <a:spcAft>
          <a:spcPct val="0"/>
        </a:spcAft>
        <a:defRPr sz="4400">
          <a:solidFill>
            <a:schemeClr val="bg1"/>
          </a:solidFill>
          <a:latin typeface="Helvetica" pitchFamily="34" charset="0"/>
          <a:cs typeface="Times New Roman" pitchFamily="18" charset="0"/>
        </a:defRPr>
      </a:lvl5pPr>
      <a:lvl6pPr marL="457200" algn="ctr" rtl="0" fontAlgn="base">
        <a:spcBef>
          <a:spcPct val="0"/>
        </a:spcBef>
        <a:spcAft>
          <a:spcPct val="0"/>
        </a:spcAft>
        <a:defRPr sz="4400">
          <a:solidFill>
            <a:schemeClr val="tx1"/>
          </a:solidFill>
          <a:latin typeface="Helvetica" pitchFamily="34" charset="0"/>
          <a:cs typeface="Times New Roman" pitchFamily="18" charset="0"/>
        </a:defRPr>
      </a:lvl6pPr>
      <a:lvl7pPr marL="914400" algn="ctr" rtl="0" fontAlgn="base">
        <a:spcBef>
          <a:spcPct val="0"/>
        </a:spcBef>
        <a:spcAft>
          <a:spcPct val="0"/>
        </a:spcAft>
        <a:defRPr sz="4400">
          <a:solidFill>
            <a:schemeClr val="tx1"/>
          </a:solidFill>
          <a:latin typeface="Helvetica" pitchFamily="34" charset="0"/>
          <a:cs typeface="Times New Roman" pitchFamily="18" charset="0"/>
        </a:defRPr>
      </a:lvl7pPr>
      <a:lvl8pPr marL="1371600" algn="ctr" rtl="0" fontAlgn="base">
        <a:spcBef>
          <a:spcPct val="0"/>
        </a:spcBef>
        <a:spcAft>
          <a:spcPct val="0"/>
        </a:spcAft>
        <a:defRPr sz="4400">
          <a:solidFill>
            <a:schemeClr val="tx1"/>
          </a:solidFill>
          <a:latin typeface="Helvetica" pitchFamily="34" charset="0"/>
          <a:cs typeface="Times New Roman" pitchFamily="18" charset="0"/>
        </a:defRPr>
      </a:lvl8pPr>
      <a:lvl9pPr marL="1828800" algn="ctr" rtl="0" fontAlgn="base">
        <a:spcBef>
          <a:spcPct val="0"/>
        </a:spcBef>
        <a:spcAft>
          <a:spcPct val="0"/>
        </a:spcAft>
        <a:defRPr sz="4400">
          <a:solidFill>
            <a:schemeClr val="tx1"/>
          </a:solidFill>
          <a:latin typeface="Helvetica" pitchFamily="34" charset="0"/>
          <a:cs typeface="Times New Roman" pitchFamily="18"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bg1"/>
          </a:solidFill>
          <a:latin typeface="Helvetica" pitchFamily="34" charset="0"/>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bg1"/>
          </a:solidFill>
          <a:latin typeface="Helvetica" pitchFamily="34" charset="0"/>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bg1"/>
          </a:solidFill>
          <a:latin typeface="Helvetica" pitchFamily="34" charset="0"/>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bg1"/>
          </a:solidFill>
          <a:latin typeface="Helvetica" pitchFamily="34" charset="0"/>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bg1"/>
          </a:solidFill>
          <a:latin typeface="Helvetic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jpeg"/><Relationship Id="rId1" Type="http://schemas.openxmlformats.org/officeDocument/2006/relationships/slideLayout" Target="../slideLayouts/slideLayout6.xml"/><Relationship Id="rId4"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Consumer Behavior</a:t>
            </a:r>
            <a:br>
              <a:rPr lang="en-US" dirty="0"/>
            </a:br>
            <a:r>
              <a:rPr lang="en-US" dirty="0"/>
              <a:t>15.847</a:t>
            </a:r>
          </a:p>
        </p:txBody>
      </p:sp>
      <p:sp>
        <p:nvSpPr>
          <p:cNvPr id="3" name="Subtitle 2"/>
          <p:cNvSpPr>
            <a:spLocks noGrp="1"/>
          </p:cNvSpPr>
          <p:nvPr>
            <p:ph type="subTitle" idx="1"/>
          </p:nvPr>
        </p:nvSpPr>
        <p:spPr/>
        <p:txBody>
          <a:bodyPr/>
          <a:lstStyle/>
          <a:p>
            <a:endParaRPr lang="en-US" dirty="0">
              <a:solidFill>
                <a:schemeClr val="bg1"/>
              </a:solidFill>
            </a:endParaRPr>
          </a:p>
          <a:p>
            <a:r>
              <a:rPr lang="en-US" dirty="0">
                <a:solidFill>
                  <a:schemeClr val="bg1"/>
                </a:solidFill>
              </a:rPr>
              <a:t>Class 2</a:t>
            </a:r>
          </a:p>
          <a:p>
            <a:r>
              <a:rPr lang="en-US" dirty="0">
                <a:solidFill>
                  <a:schemeClr val="bg1"/>
                </a:solidFill>
              </a:rPr>
              <a:t>Two ways of thinking</a:t>
            </a:r>
          </a:p>
        </p:txBody>
      </p:sp>
    </p:spTree>
    <p:extLst>
      <p:ext uri="{BB962C8B-B14F-4D97-AF65-F5344CB8AC3E}">
        <p14:creationId xmlns:p14="http://schemas.microsoft.com/office/powerpoint/2010/main" val="198727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Impatience</a:t>
            </a:r>
          </a:p>
        </p:txBody>
      </p:sp>
      <p:sp>
        <p:nvSpPr>
          <p:cNvPr id="3" name="Content Placeholder 2"/>
          <p:cNvSpPr>
            <a:spLocks noGrp="1"/>
          </p:cNvSpPr>
          <p:nvPr>
            <p:ph idx="1"/>
          </p:nvPr>
        </p:nvSpPr>
        <p:spPr/>
        <p:txBody>
          <a:bodyPr/>
          <a:lstStyle/>
          <a:p>
            <a:r>
              <a:rPr lang="en-US" dirty="0"/>
              <a:t>Would you prefer $3400 this month or $3800 </a:t>
            </a:r>
            <a:r>
              <a:rPr lang="en-US" dirty="0">
                <a:solidFill>
                  <a:srgbClr val="FFFF00"/>
                </a:solidFill>
              </a:rPr>
              <a:t>next</a:t>
            </a:r>
            <a:r>
              <a:rPr lang="en-US" dirty="0"/>
              <a:t> month?</a:t>
            </a:r>
          </a:p>
          <a:p>
            <a:r>
              <a:rPr lang="en-US" dirty="0"/>
              <a:t>Low CRT score: 35% delayed gratification</a:t>
            </a:r>
          </a:p>
          <a:p>
            <a:r>
              <a:rPr lang="en-US" dirty="0"/>
              <a:t>High CRT score: 60% delayed gratification</a:t>
            </a:r>
          </a:p>
          <a:p>
            <a:endParaRPr lang="en-US" dirty="0"/>
          </a:p>
          <a:p>
            <a:r>
              <a:rPr lang="en-US" dirty="0"/>
              <a:t>Willingness to pay for </a:t>
            </a:r>
            <a:r>
              <a:rPr lang="en-US" dirty="0">
                <a:solidFill>
                  <a:srgbClr val="FFFF00"/>
                </a:solidFill>
              </a:rPr>
              <a:t>overnight</a:t>
            </a:r>
            <a:r>
              <a:rPr lang="en-US" dirty="0"/>
              <a:t> shipping of chosen book (circa 2005)</a:t>
            </a:r>
          </a:p>
          <a:p>
            <a:r>
              <a:rPr lang="en-US" dirty="0"/>
              <a:t>Low CRT score: $4.54</a:t>
            </a:r>
          </a:p>
          <a:p>
            <a:r>
              <a:rPr lang="en-US" dirty="0"/>
              <a:t>High CRT score: $2.18</a:t>
            </a:r>
          </a:p>
          <a:p>
            <a:endParaRPr lang="en-US" dirty="0"/>
          </a:p>
        </p:txBody>
      </p:sp>
      <p:sp>
        <p:nvSpPr>
          <p:cNvPr id="4" name="TextBox 3"/>
          <p:cNvSpPr txBox="1"/>
          <p:nvPr/>
        </p:nvSpPr>
        <p:spPr>
          <a:xfrm>
            <a:off x="7239000" y="6336268"/>
            <a:ext cx="1723549" cy="369332"/>
          </a:xfrm>
          <a:prstGeom prst="rect">
            <a:avLst/>
          </a:prstGeom>
          <a:noFill/>
        </p:spPr>
        <p:txBody>
          <a:bodyPr wrap="none" rtlCol="0">
            <a:spAutoFit/>
          </a:bodyPr>
          <a:lstStyle/>
          <a:p>
            <a:r>
              <a:rPr lang="en-US" dirty="0">
                <a:solidFill>
                  <a:schemeClr val="bg1"/>
                </a:solidFill>
              </a:rPr>
              <a:t>Frederick 2005</a:t>
            </a:r>
          </a:p>
        </p:txBody>
      </p:sp>
    </p:spTree>
    <p:extLst>
      <p:ext uri="{BB962C8B-B14F-4D97-AF65-F5344CB8AC3E}">
        <p14:creationId xmlns:p14="http://schemas.microsoft.com/office/powerpoint/2010/main" val="128749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295400"/>
            <a:ext cx="3505200" cy="1143000"/>
          </a:xfrm>
        </p:spPr>
        <p:txBody>
          <a:bodyPr/>
          <a:lstStyle/>
          <a:p>
            <a:r>
              <a:rPr lang="en-US" dirty="0"/>
              <a:t>Offloading your thinking</a:t>
            </a:r>
          </a:p>
        </p:txBody>
      </p:sp>
      <p:pic>
        <p:nvPicPr>
          <p:cNvPr id="5122" name="Picture 2" descr="Image result for smartphone brai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622" y="609601"/>
            <a:ext cx="4143178" cy="2667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444733"/>
            <a:ext cx="1697901" cy="369332"/>
          </a:xfrm>
          <a:prstGeom prst="rect">
            <a:avLst/>
          </a:prstGeom>
          <a:noFill/>
        </p:spPr>
        <p:txBody>
          <a:bodyPr wrap="none" rtlCol="0">
            <a:spAutoFit/>
          </a:bodyPr>
          <a:lstStyle/>
          <a:p>
            <a:r>
              <a:rPr lang="en-US" dirty="0">
                <a:solidFill>
                  <a:schemeClr val="bg1"/>
                </a:solidFill>
              </a:rPr>
              <a:t>Barr et al 2015</a:t>
            </a:r>
          </a:p>
        </p:txBody>
      </p:sp>
      <p:graphicFrame>
        <p:nvGraphicFramePr>
          <p:cNvPr id="12" name="Chart 11">
            <a:extLst>
              <a:ext uri="{FF2B5EF4-FFF2-40B4-BE49-F238E27FC236}">
                <a16:creationId xmlns:a16="http://schemas.microsoft.com/office/drawing/2014/main" id="{91DEE248-C442-4FD9-BBA9-C1D06633D18E}"/>
              </a:ext>
            </a:extLst>
          </p:cNvPr>
          <p:cNvGraphicFramePr>
            <a:graphicFrameLocks/>
          </p:cNvGraphicFramePr>
          <p:nvPr>
            <p:extLst>
              <p:ext uri="{D42A27DB-BD31-4B8C-83A1-F6EECF244321}">
                <p14:modId xmlns:p14="http://schemas.microsoft.com/office/powerpoint/2010/main" val="4180102597"/>
              </p:ext>
            </p:extLst>
          </p:nvPr>
        </p:nvGraphicFramePr>
        <p:xfrm>
          <a:off x="1295400" y="2743199"/>
          <a:ext cx="6172200" cy="35052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451605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football on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71774"/>
            <a:ext cx="3731370" cy="248602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p:cNvPicPr>
            <a:picLocks noGrp="1" noChangeAspect="1"/>
          </p:cNvPicPr>
          <p:nvPr>
            <p:ph idx="1"/>
          </p:nvPr>
        </p:nvPicPr>
        <p:blipFill rotWithShape="1">
          <a:blip r:embed="rId3"/>
          <a:srcRect l="4671" b="6885"/>
          <a:stretch/>
        </p:blipFill>
        <p:spPr>
          <a:xfrm>
            <a:off x="2429184" y="2069068"/>
            <a:ext cx="6220034" cy="4419600"/>
          </a:xfrm>
          <a:prstGeom prst="rect">
            <a:avLst/>
          </a:prstGeom>
        </p:spPr>
      </p:pic>
      <p:sp>
        <p:nvSpPr>
          <p:cNvPr id="2" name="Title 1"/>
          <p:cNvSpPr>
            <a:spLocks noGrp="1"/>
          </p:cNvSpPr>
          <p:nvPr>
            <p:ph type="title"/>
          </p:nvPr>
        </p:nvSpPr>
        <p:spPr/>
        <p:txBody>
          <a:bodyPr/>
          <a:lstStyle/>
          <a:p>
            <a:r>
              <a:rPr lang="en-US" dirty="0"/>
              <a:t>Interests</a:t>
            </a:r>
          </a:p>
        </p:txBody>
      </p:sp>
      <p:sp>
        <p:nvSpPr>
          <p:cNvPr id="5" name="Rectangle 4"/>
          <p:cNvSpPr/>
          <p:nvPr/>
        </p:nvSpPr>
        <p:spPr>
          <a:xfrm>
            <a:off x="2889916" y="2568800"/>
            <a:ext cx="5410200" cy="3581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495984" y="6488668"/>
            <a:ext cx="1317668" cy="369332"/>
          </a:xfrm>
          <a:prstGeom prst="rect">
            <a:avLst/>
          </a:prstGeom>
          <a:noFill/>
        </p:spPr>
        <p:txBody>
          <a:bodyPr wrap="none" rtlCol="0">
            <a:spAutoFit/>
          </a:bodyPr>
          <a:lstStyle/>
          <a:p>
            <a:r>
              <a:rPr lang="en-US" dirty="0">
                <a:solidFill>
                  <a:schemeClr val="bg1"/>
                </a:solidFill>
              </a:rPr>
              <a:t>CRT Score</a:t>
            </a:r>
          </a:p>
        </p:txBody>
      </p:sp>
      <p:sp>
        <p:nvSpPr>
          <p:cNvPr id="9" name="TextBox 8"/>
          <p:cNvSpPr txBox="1"/>
          <p:nvPr/>
        </p:nvSpPr>
        <p:spPr>
          <a:xfrm>
            <a:off x="6391584" y="6488668"/>
            <a:ext cx="1317668" cy="369332"/>
          </a:xfrm>
          <a:prstGeom prst="rect">
            <a:avLst/>
          </a:prstGeom>
          <a:noFill/>
        </p:spPr>
        <p:txBody>
          <a:bodyPr wrap="none" rtlCol="0">
            <a:spAutoFit/>
          </a:bodyPr>
          <a:lstStyle/>
          <a:p>
            <a:r>
              <a:rPr lang="en-US" dirty="0">
                <a:solidFill>
                  <a:schemeClr val="bg1"/>
                </a:solidFill>
              </a:rPr>
              <a:t>CRT Score</a:t>
            </a:r>
          </a:p>
        </p:txBody>
      </p:sp>
      <p:sp>
        <p:nvSpPr>
          <p:cNvPr id="10" name="TextBox 9"/>
          <p:cNvSpPr txBox="1"/>
          <p:nvPr/>
        </p:nvSpPr>
        <p:spPr>
          <a:xfrm>
            <a:off x="2315401" y="1407348"/>
            <a:ext cx="6447599" cy="584775"/>
          </a:xfrm>
          <a:prstGeom prst="rect">
            <a:avLst/>
          </a:prstGeom>
          <a:noFill/>
        </p:spPr>
        <p:txBody>
          <a:bodyPr wrap="none" rtlCol="0">
            <a:spAutoFit/>
          </a:bodyPr>
          <a:lstStyle/>
          <a:p>
            <a:r>
              <a:rPr lang="en-US" sz="3200" dirty="0">
                <a:solidFill>
                  <a:schemeClr val="bg1"/>
                </a:solidFill>
              </a:rPr>
              <a:t>Do you watch professional sports?</a:t>
            </a:r>
          </a:p>
        </p:txBody>
      </p:sp>
    </p:spTree>
    <p:extLst>
      <p:ext uri="{BB962C8B-B14F-4D97-AF65-F5344CB8AC3E}">
        <p14:creationId xmlns:p14="http://schemas.microsoft.com/office/powerpoint/2010/main" val="2647196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animEffect transition="in" filter="fade">
                                      <p:cBhvr>
                                        <p:cTn id="9" dur="500"/>
                                        <p:tgtEl>
                                          <p:spTgt spid="2050"/>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5"/>
                                        </p:tgtEl>
                                      </p:cBhvr>
                                    </p:animEffect>
                                    <p:set>
                                      <p:cBhvr>
                                        <p:cTn id="24"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Image result for football on t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71774"/>
            <a:ext cx="3731370" cy="248602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Emotion Regulation</a:t>
            </a:r>
          </a:p>
        </p:txBody>
      </p:sp>
      <p:pic>
        <p:nvPicPr>
          <p:cNvPr id="8" name="Content Placeholder 7"/>
          <p:cNvPicPr>
            <a:picLocks noGrp="1" noChangeAspect="1"/>
          </p:cNvPicPr>
          <p:nvPr>
            <p:ph idx="1"/>
          </p:nvPr>
        </p:nvPicPr>
        <p:blipFill rotWithShape="1">
          <a:blip r:embed="rId3">
            <a:extLst>
              <a:ext uri="{28A0092B-C50C-407E-A947-70E740481C1C}">
                <a14:useLocalDpi xmlns:a14="http://schemas.microsoft.com/office/drawing/2010/main" val="0"/>
              </a:ext>
            </a:extLst>
          </a:blip>
          <a:srcRect l="5495" b="8364"/>
          <a:stretch/>
        </p:blipFill>
        <p:spPr>
          <a:xfrm>
            <a:off x="2586038" y="1985494"/>
            <a:ext cx="6176962" cy="4355948"/>
          </a:xfrm>
        </p:spPr>
      </p:pic>
      <p:sp>
        <p:nvSpPr>
          <p:cNvPr id="9" name="TextBox 8"/>
          <p:cNvSpPr txBox="1"/>
          <p:nvPr/>
        </p:nvSpPr>
        <p:spPr>
          <a:xfrm>
            <a:off x="3652838" y="6412468"/>
            <a:ext cx="1317668" cy="369332"/>
          </a:xfrm>
          <a:prstGeom prst="rect">
            <a:avLst/>
          </a:prstGeom>
          <a:noFill/>
        </p:spPr>
        <p:txBody>
          <a:bodyPr wrap="none" rtlCol="0">
            <a:spAutoFit/>
          </a:bodyPr>
          <a:lstStyle/>
          <a:p>
            <a:r>
              <a:rPr lang="en-US" dirty="0">
                <a:solidFill>
                  <a:schemeClr val="bg1"/>
                </a:solidFill>
              </a:rPr>
              <a:t>CRT Score</a:t>
            </a:r>
          </a:p>
        </p:txBody>
      </p:sp>
      <p:sp>
        <p:nvSpPr>
          <p:cNvPr id="10" name="TextBox 9"/>
          <p:cNvSpPr txBox="1"/>
          <p:nvPr/>
        </p:nvSpPr>
        <p:spPr>
          <a:xfrm>
            <a:off x="6548438" y="6412468"/>
            <a:ext cx="1317668" cy="369332"/>
          </a:xfrm>
          <a:prstGeom prst="rect">
            <a:avLst/>
          </a:prstGeom>
          <a:noFill/>
        </p:spPr>
        <p:txBody>
          <a:bodyPr wrap="none" rtlCol="0">
            <a:spAutoFit/>
          </a:bodyPr>
          <a:lstStyle/>
          <a:p>
            <a:r>
              <a:rPr lang="en-US" dirty="0">
                <a:solidFill>
                  <a:schemeClr val="bg1"/>
                </a:solidFill>
              </a:rPr>
              <a:t>CRT Score</a:t>
            </a:r>
          </a:p>
        </p:txBody>
      </p:sp>
      <p:sp>
        <p:nvSpPr>
          <p:cNvPr id="11" name="Rectangle 10"/>
          <p:cNvSpPr/>
          <p:nvPr/>
        </p:nvSpPr>
        <p:spPr>
          <a:xfrm>
            <a:off x="3075137" y="2542074"/>
            <a:ext cx="2362200" cy="3537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926436" y="2542073"/>
            <a:ext cx="2450802" cy="35370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4293" y="1391248"/>
            <a:ext cx="8741496" cy="523220"/>
          </a:xfrm>
          <a:prstGeom prst="rect">
            <a:avLst/>
          </a:prstGeom>
          <a:noFill/>
        </p:spPr>
        <p:txBody>
          <a:bodyPr wrap="none" rtlCol="0">
            <a:spAutoFit/>
          </a:bodyPr>
          <a:lstStyle/>
          <a:p>
            <a:r>
              <a:rPr lang="en-US" sz="2800" dirty="0">
                <a:solidFill>
                  <a:schemeClr val="bg1"/>
                </a:solidFill>
              </a:rPr>
              <a:t>How upset do you get when your favorite team loses?</a:t>
            </a:r>
          </a:p>
        </p:txBody>
      </p:sp>
    </p:spTree>
    <p:extLst>
      <p:ext uri="{BB962C8B-B14F-4D97-AF65-F5344CB8AC3E}">
        <p14:creationId xmlns:p14="http://schemas.microsoft.com/office/powerpoint/2010/main" val="352675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animEffect transition="in" filter="fade">
                                      <p:cBhvr>
                                        <p:cTn id="9" dur="500"/>
                                        <p:tgtEl>
                                          <p:spTgt spid="1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1" nodeType="clickEffect">
                                  <p:stCondLst>
                                    <p:cond delay="0"/>
                                  </p:stCondLst>
                                  <p:childTnLst>
                                    <p:animEffect transition="out" filter="fade">
                                      <p:cBhvr>
                                        <p:cTn id="25" dur="500"/>
                                        <p:tgtEl>
                                          <p:spTgt spid="11"/>
                                        </p:tgtEl>
                                      </p:cBhvr>
                                    </p:animEffect>
                                    <p:set>
                                      <p:cBhvr>
                                        <p:cTn id="26" dur="1" fill="hold">
                                          <p:stCondLst>
                                            <p:cond delay="499"/>
                                          </p:stCondLst>
                                        </p:cTn>
                                        <p:tgtEl>
                                          <p:spTgt spid="11"/>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2"/>
                                        </p:tgtEl>
                                      </p:cBhvr>
                                    </p:animEffect>
                                    <p:set>
                                      <p:cBhvr>
                                        <p:cTn id="29" dur="1" fill="hold">
                                          <p:stCondLst>
                                            <p:cond delay="49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1" grpId="1" animBg="1"/>
      <p:bldP spid="12" grpId="0" animBg="1"/>
      <p:bldP spid="12" grpId="1"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giving mone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514600"/>
            <a:ext cx="2726055" cy="22717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Altruism</a:t>
            </a:r>
          </a:p>
        </p:txBody>
      </p:sp>
      <p:pic>
        <p:nvPicPr>
          <p:cNvPr id="4" name="Content Placeholder 3"/>
          <p:cNvPicPr>
            <a:picLocks noGrp="1" noChangeAspect="1"/>
          </p:cNvPicPr>
          <p:nvPr>
            <p:ph idx="1"/>
          </p:nvPr>
        </p:nvPicPr>
        <p:blipFill>
          <a:blip r:embed="rId3"/>
          <a:stretch>
            <a:fillRect/>
          </a:stretch>
        </p:blipFill>
        <p:spPr>
          <a:xfrm>
            <a:off x="2590800" y="1524000"/>
            <a:ext cx="6324600" cy="4600729"/>
          </a:xfrm>
          <a:prstGeom prst="rect">
            <a:avLst/>
          </a:prstGeom>
        </p:spPr>
      </p:pic>
      <p:sp>
        <p:nvSpPr>
          <p:cNvPr id="5" name="TextBox 4"/>
          <p:cNvSpPr txBox="1"/>
          <p:nvPr/>
        </p:nvSpPr>
        <p:spPr>
          <a:xfrm>
            <a:off x="5029200" y="6124729"/>
            <a:ext cx="1949444" cy="523220"/>
          </a:xfrm>
          <a:prstGeom prst="rect">
            <a:avLst/>
          </a:prstGeom>
          <a:noFill/>
        </p:spPr>
        <p:txBody>
          <a:bodyPr wrap="none" rtlCol="0">
            <a:spAutoFit/>
          </a:bodyPr>
          <a:lstStyle/>
          <a:p>
            <a:r>
              <a:rPr lang="en-US" sz="2800" dirty="0">
                <a:solidFill>
                  <a:schemeClr val="bg1"/>
                </a:solidFill>
              </a:rPr>
              <a:t>CRT Score</a:t>
            </a:r>
          </a:p>
        </p:txBody>
      </p:sp>
      <p:sp>
        <p:nvSpPr>
          <p:cNvPr id="6" name="Rectangle 5"/>
          <p:cNvSpPr/>
          <p:nvPr/>
        </p:nvSpPr>
        <p:spPr>
          <a:xfrm>
            <a:off x="3390900" y="1981201"/>
            <a:ext cx="5143500" cy="37001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074203" y="6467402"/>
            <a:ext cx="2069797" cy="369332"/>
          </a:xfrm>
          <a:prstGeom prst="rect">
            <a:avLst/>
          </a:prstGeom>
          <a:noFill/>
        </p:spPr>
        <p:txBody>
          <a:bodyPr wrap="none" rtlCol="0">
            <a:spAutoFit/>
          </a:bodyPr>
          <a:lstStyle/>
          <a:p>
            <a:r>
              <a:rPr lang="en-US" dirty="0" err="1">
                <a:solidFill>
                  <a:schemeClr val="bg1"/>
                </a:solidFill>
              </a:rPr>
              <a:t>Arechar</a:t>
            </a:r>
            <a:r>
              <a:rPr lang="en-US" dirty="0">
                <a:solidFill>
                  <a:schemeClr val="bg1"/>
                </a:solidFill>
              </a:rPr>
              <a:t> et al 2017</a:t>
            </a:r>
          </a:p>
        </p:txBody>
      </p:sp>
    </p:spTree>
    <p:extLst>
      <p:ext uri="{BB962C8B-B14F-4D97-AF65-F5344CB8AC3E}">
        <p14:creationId xmlns:p14="http://schemas.microsoft.com/office/powerpoint/2010/main" val="343147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3"/>
          <p:cNvSpPr txBox="1">
            <a:spLocks/>
          </p:cNvSpPr>
          <p:nvPr/>
        </p:nvSpPr>
        <p:spPr>
          <a:xfrm>
            <a:off x="598848" y="1524000"/>
            <a:ext cx="7935552" cy="4844030"/>
          </a:xfrm>
          <a:prstGeom prst="rect">
            <a:avLst/>
          </a:prstGeom>
          <a:solidFill>
            <a:schemeClr val="bg1"/>
          </a:solidFill>
        </p:spPr>
        <p:txBody>
          <a:bodyPr vert="horz" lIns="68580" tIns="34290" rIns="68580" bIns="34290" rtlCol="0">
            <a:noAutofit/>
          </a:bodyPr>
          <a:lstStyle/>
          <a:p>
            <a:pPr lvl="0" algn="ctr">
              <a:spcBef>
                <a:spcPct val="20000"/>
              </a:spcBef>
            </a:pPr>
            <a:r>
              <a:rPr lang="en-CA" sz="2400" b="1" dirty="0">
                <a:latin typeface="Garamond" panose="02020404030301010803" pitchFamily="18" charset="0"/>
              </a:rPr>
              <a:t>“Transcendence transforms the doorway to excellence.”</a:t>
            </a:r>
          </a:p>
          <a:p>
            <a:pPr marL="257175" indent="-257175" algn="ctr">
              <a:spcBef>
                <a:spcPct val="20000"/>
              </a:spcBef>
              <a:buFont typeface="Arial" pitchFamily="34" charset="0"/>
              <a:buChar char="•"/>
              <a:defRPr/>
            </a:pPr>
            <a:endParaRPr lang="en-CA" sz="2400" b="1" dirty="0">
              <a:latin typeface="Garamond" panose="02020404030301010803" pitchFamily="18" charset="0"/>
            </a:endParaRPr>
          </a:p>
        </p:txBody>
      </p:sp>
      <p:graphicFrame>
        <p:nvGraphicFramePr>
          <p:cNvPr id="9" name="Chart 8"/>
          <p:cNvGraphicFramePr>
            <a:graphicFrameLocks/>
          </p:cNvGraphicFramePr>
          <p:nvPr>
            <p:extLst>
              <p:ext uri="{D42A27DB-BD31-4B8C-83A1-F6EECF244321}">
                <p14:modId xmlns:p14="http://schemas.microsoft.com/office/powerpoint/2010/main" val="729660389"/>
              </p:ext>
            </p:extLst>
          </p:nvPr>
        </p:nvGraphicFramePr>
        <p:xfrm>
          <a:off x="1487469" y="2209800"/>
          <a:ext cx="6091517" cy="3855447"/>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p:cNvSpPr>
            <a:spLocks noGrp="1"/>
          </p:cNvSpPr>
          <p:nvPr>
            <p:ph type="title"/>
          </p:nvPr>
        </p:nvSpPr>
        <p:spPr/>
        <p:txBody>
          <a:bodyPr/>
          <a:lstStyle/>
          <a:p>
            <a:r>
              <a:rPr lang="en-US" dirty="0"/>
              <a:t>Bullshit detection</a:t>
            </a:r>
          </a:p>
        </p:txBody>
      </p:sp>
      <p:sp>
        <p:nvSpPr>
          <p:cNvPr id="5" name="Rectangle 4"/>
          <p:cNvSpPr/>
          <p:nvPr/>
        </p:nvSpPr>
        <p:spPr>
          <a:xfrm>
            <a:off x="2895600" y="2286000"/>
            <a:ext cx="4683386" cy="2590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740778" y="6460537"/>
            <a:ext cx="2403222" cy="369332"/>
          </a:xfrm>
          <a:prstGeom prst="rect">
            <a:avLst/>
          </a:prstGeom>
          <a:noFill/>
        </p:spPr>
        <p:txBody>
          <a:bodyPr wrap="none" rtlCol="0">
            <a:spAutoFit/>
          </a:bodyPr>
          <a:lstStyle/>
          <a:p>
            <a:r>
              <a:rPr lang="en-US" dirty="0">
                <a:solidFill>
                  <a:schemeClr val="bg1"/>
                </a:solidFill>
              </a:rPr>
              <a:t>Pennycook et al 2015</a:t>
            </a:r>
          </a:p>
        </p:txBody>
      </p:sp>
    </p:spTree>
    <p:extLst>
      <p:ext uri="{BB962C8B-B14F-4D97-AF65-F5344CB8AC3E}">
        <p14:creationId xmlns:p14="http://schemas.microsoft.com/office/powerpoint/2010/main" val="341699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Graphic spid="9" grpId="0">
        <p:bldAsOne/>
      </p:bldGraphic>
      <p:bldP spid="5" grpId="0" animBg="1"/>
      <p:bldP spid="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7161194" y="6488668"/>
            <a:ext cx="2005677" cy="369332"/>
          </a:xfrm>
          <a:prstGeom prst="rect">
            <a:avLst/>
          </a:prstGeom>
          <a:noFill/>
        </p:spPr>
        <p:txBody>
          <a:bodyPr wrap="none" rtlCol="0">
            <a:spAutoFit/>
          </a:bodyPr>
          <a:lstStyle/>
          <a:p>
            <a:r>
              <a:rPr lang="en-US" dirty="0" err="1">
                <a:solidFill>
                  <a:schemeClr val="bg1"/>
                </a:solidFill>
              </a:rPr>
              <a:t>Mosleh</a:t>
            </a:r>
            <a:r>
              <a:rPr lang="en-US" dirty="0">
                <a:solidFill>
                  <a:schemeClr val="bg1"/>
                </a:solidFill>
              </a:rPr>
              <a:t> et al 2021</a:t>
            </a:r>
          </a:p>
        </p:txBody>
      </p:sp>
      <p:sp>
        <p:nvSpPr>
          <p:cNvPr id="2" name="Title 1"/>
          <p:cNvSpPr>
            <a:spLocks noGrp="1"/>
          </p:cNvSpPr>
          <p:nvPr>
            <p:ph type="title"/>
          </p:nvPr>
        </p:nvSpPr>
        <p:spPr/>
        <p:txBody>
          <a:bodyPr/>
          <a:lstStyle/>
          <a:p>
            <a:r>
              <a:rPr lang="en-US" dirty="0"/>
              <a:t>Social media behavior</a:t>
            </a:r>
          </a:p>
        </p:txBody>
      </p:sp>
      <p:sp>
        <p:nvSpPr>
          <p:cNvPr id="4" name="TextBox 3"/>
          <p:cNvSpPr txBox="1"/>
          <p:nvPr/>
        </p:nvSpPr>
        <p:spPr>
          <a:xfrm>
            <a:off x="1383287" y="1219200"/>
            <a:ext cx="6453626" cy="923330"/>
          </a:xfrm>
          <a:prstGeom prst="rect">
            <a:avLst/>
          </a:prstGeom>
          <a:noFill/>
        </p:spPr>
        <p:txBody>
          <a:bodyPr wrap="none" rtlCol="0">
            <a:spAutoFit/>
          </a:bodyPr>
          <a:lstStyle/>
          <a:p>
            <a:pPr algn="ctr"/>
            <a:r>
              <a:rPr lang="en-US" dirty="0">
                <a:solidFill>
                  <a:schemeClr val="bg1"/>
                </a:solidFill>
              </a:rPr>
              <a:t>1860 Twitter accounts with &gt;25  followers among our subjects</a:t>
            </a:r>
          </a:p>
          <a:p>
            <a:pPr algn="ctr"/>
            <a:r>
              <a:rPr lang="en-US" dirty="0">
                <a:solidFill>
                  <a:schemeClr val="bg1"/>
                </a:solidFill>
              </a:rPr>
              <a:t>Edges weighted by # shared followers</a:t>
            </a:r>
          </a:p>
          <a:p>
            <a:pPr algn="ctr"/>
            <a:r>
              <a:rPr lang="en-US" dirty="0">
                <a:solidFill>
                  <a:schemeClr val="bg1"/>
                </a:solidFill>
              </a:rPr>
              <a:t>Darker color – higher average CRT of followers</a:t>
            </a:r>
          </a:p>
        </p:txBody>
      </p:sp>
      <p:pic>
        <p:nvPicPr>
          <p:cNvPr id="5" name="Picture 4"/>
          <p:cNvPicPr>
            <a:picLocks noChangeAspect="1"/>
          </p:cNvPicPr>
          <p:nvPr/>
        </p:nvPicPr>
        <p:blipFill rotWithShape="1">
          <a:blip r:embed="rId2"/>
          <a:srcRect l="4167" t="11852" r="16667" b="17037"/>
          <a:stretch/>
        </p:blipFill>
        <p:spPr>
          <a:xfrm>
            <a:off x="329609" y="2286000"/>
            <a:ext cx="6740968" cy="3405963"/>
          </a:xfrm>
          <a:prstGeom prst="rect">
            <a:avLst/>
          </a:prstGeom>
        </p:spPr>
      </p:pic>
      <p:pic>
        <p:nvPicPr>
          <p:cNvPr id="6" name="Picture 5"/>
          <p:cNvPicPr>
            <a:picLocks noChangeAspect="1"/>
          </p:cNvPicPr>
          <p:nvPr/>
        </p:nvPicPr>
        <p:blipFill rotWithShape="1">
          <a:blip r:embed="rId3"/>
          <a:srcRect l="5307" t="31224" r="54415" b="26801"/>
          <a:stretch/>
        </p:blipFill>
        <p:spPr>
          <a:xfrm>
            <a:off x="3581400" y="3276600"/>
            <a:ext cx="5392822" cy="3161308"/>
          </a:xfrm>
          <a:prstGeom prst="rect">
            <a:avLst/>
          </a:prstGeom>
        </p:spPr>
      </p:pic>
    </p:spTree>
    <p:extLst>
      <p:ext uri="{BB962C8B-B14F-4D97-AF65-F5344CB8AC3E}">
        <p14:creationId xmlns:p14="http://schemas.microsoft.com/office/powerpoint/2010/main" val="1223466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7"/>
          <p:cNvPicPr>
            <a:picLocks noGrp="1" noChangeAspect="1"/>
          </p:cNvPicPr>
          <p:nvPr>
            <p:ph idx="1"/>
          </p:nvPr>
        </p:nvPicPr>
        <p:blipFill rotWithShape="1">
          <a:blip r:embed="rId2"/>
          <a:srcRect l="8181" t="13636" r="13637" b="5556"/>
          <a:stretch/>
        </p:blipFill>
        <p:spPr>
          <a:xfrm>
            <a:off x="402266" y="1428303"/>
            <a:ext cx="8382000" cy="4873239"/>
          </a:xfrm>
          <a:prstGeom prst="rect">
            <a:avLst/>
          </a:prstGeom>
        </p:spPr>
      </p:pic>
      <p:sp>
        <p:nvSpPr>
          <p:cNvPr id="2" name="Title 1"/>
          <p:cNvSpPr>
            <a:spLocks noGrp="1"/>
          </p:cNvSpPr>
          <p:nvPr>
            <p:ph type="title"/>
          </p:nvPr>
        </p:nvSpPr>
        <p:spPr/>
        <p:txBody>
          <a:bodyPr/>
          <a:lstStyle/>
          <a:p>
            <a:r>
              <a:rPr lang="en-US" dirty="0"/>
              <a:t>News consumption</a:t>
            </a:r>
          </a:p>
        </p:txBody>
      </p:sp>
      <p:sp>
        <p:nvSpPr>
          <p:cNvPr id="3" name="Rectangle 2"/>
          <p:cNvSpPr/>
          <p:nvPr/>
        </p:nvSpPr>
        <p:spPr>
          <a:xfrm>
            <a:off x="1621466" y="1617023"/>
            <a:ext cx="7086600" cy="365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161194" y="6488668"/>
            <a:ext cx="2005677" cy="369332"/>
          </a:xfrm>
          <a:prstGeom prst="rect">
            <a:avLst/>
          </a:prstGeom>
          <a:noFill/>
        </p:spPr>
        <p:txBody>
          <a:bodyPr wrap="none" rtlCol="0">
            <a:spAutoFit/>
          </a:bodyPr>
          <a:lstStyle/>
          <a:p>
            <a:r>
              <a:rPr lang="en-US" dirty="0" err="1">
                <a:solidFill>
                  <a:schemeClr val="bg1"/>
                </a:solidFill>
              </a:rPr>
              <a:t>Mosleh</a:t>
            </a:r>
            <a:r>
              <a:rPr lang="en-US" dirty="0">
                <a:solidFill>
                  <a:schemeClr val="bg1"/>
                </a:solidFill>
              </a:rPr>
              <a:t> et al 2021</a:t>
            </a:r>
          </a:p>
        </p:txBody>
      </p:sp>
    </p:spTree>
    <p:extLst>
      <p:ext uri="{BB962C8B-B14F-4D97-AF65-F5344CB8AC3E}">
        <p14:creationId xmlns:p14="http://schemas.microsoft.com/office/powerpoint/2010/main" val="276252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Detecting Fake News</a:t>
            </a:r>
          </a:p>
        </p:txBody>
      </p:sp>
      <p:pic>
        <p:nvPicPr>
          <p:cNvPr id="1026" name="Picture 2">
            <a:extLst>
              <a:ext uri="{FF2B5EF4-FFF2-40B4-BE49-F238E27FC236}">
                <a16:creationId xmlns:a16="http://schemas.microsoft.com/office/drawing/2014/main" id="{7F32F2F8-49E4-4789-ADE7-D8AB346D33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125" y="1438257"/>
            <a:ext cx="3657600" cy="243527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69EA416-F2F1-4B39-854E-AA46A8914C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8125" y="4082397"/>
            <a:ext cx="3657600" cy="26365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1E1A2BA-32A0-4DF4-8420-0A1A734F71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800" y="1438257"/>
            <a:ext cx="3657600" cy="268224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C44AD2E1-D582-4DF1-BFA7-540D6BB121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6800" y="4316598"/>
            <a:ext cx="3657600" cy="2411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75724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Detecting Fake News</a:t>
            </a:r>
          </a:p>
        </p:txBody>
      </p:sp>
      <p:grpSp>
        <p:nvGrpSpPr>
          <p:cNvPr id="9" name="Group 8"/>
          <p:cNvGrpSpPr/>
          <p:nvPr/>
        </p:nvGrpSpPr>
        <p:grpSpPr>
          <a:xfrm>
            <a:off x="2057400" y="2019300"/>
            <a:ext cx="5018757" cy="4267200"/>
            <a:chOff x="924843" y="609600"/>
            <a:chExt cx="3694176" cy="3224732"/>
          </a:xfrm>
        </p:grpSpPr>
        <p:graphicFrame>
          <p:nvGraphicFramePr>
            <p:cNvPr id="7" name="Chart 6">
              <a:extLst>
                <a:ext uri="{FF2B5EF4-FFF2-40B4-BE49-F238E27FC236}">
                  <a16:creationId xmlns:a16="http://schemas.microsoft.com/office/drawing/2014/main" id="{FD3A4C18-8B48-41D6-ADFA-1E76603F7587}"/>
                </a:ext>
              </a:extLst>
            </p:cNvPr>
            <p:cNvGraphicFramePr>
              <a:graphicFrameLocks/>
            </p:cNvGraphicFramePr>
            <p:nvPr>
              <p:extLst>
                <p:ext uri="{D42A27DB-BD31-4B8C-83A1-F6EECF244321}">
                  <p14:modId xmlns:p14="http://schemas.microsoft.com/office/powerpoint/2010/main" val="2153373471"/>
                </p:ext>
              </p:extLst>
            </p:nvPr>
          </p:nvGraphicFramePr>
          <p:xfrm>
            <a:off x="924843" y="609600"/>
            <a:ext cx="3694176" cy="322473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Chart 7">
              <a:extLst>
                <a:ext uri="{FF2B5EF4-FFF2-40B4-BE49-F238E27FC236}">
                  <a16:creationId xmlns:a16="http://schemas.microsoft.com/office/drawing/2014/main" id="{FD3A4C18-8B48-41D6-ADFA-1E76603F7587}"/>
                </a:ext>
              </a:extLst>
            </p:cNvPr>
            <p:cNvGraphicFramePr/>
            <p:nvPr>
              <p:extLst>
                <p:ext uri="{D42A27DB-BD31-4B8C-83A1-F6EECF244321}">
                  <p14:modId xmlns:p14="http://schemas.microsoft.com/office/powerpoint/2010/main" val="2383426100"/>
                </p:ext>
              </p:extLst>
            </p:nvPr>
          </p:nvGraphicFramePr>
          <p:xfrm>
            <a:off x="924843" y="609600"/>
            <a:ext cx="3151857" cy="3224732"/>
          </p:xfrm>
          <a:graphic>
            <a:graphicData uri="http://schemas.openxmlformats.org/drawingml/2006/chart">
              <c:chart xmlns:c="http://schemas.openxmlformats.org/drawingml/2006/chart" xmlns:r="http://schemas.openxmlformats.org/officeDocument/2006/relationships" r:id="rId3"/>
            </a:graphicData>
          </a:graphic>
        </p:graphicFrame>
      </p:grpSp>
      <p:sp>
        <p:nvSpPr>
          <p:cNvPr id="3" name="TextBox 2"/>
          <p:cNvSpPr txBox="1"/>
          <p:nvPr/>
        </p:nvSpPr>
        <p:spPr>
          <a:xfrm>
            <a:off x="6735462" y="6467402"/>
            <a:ext cx="2403222" cy="369332"/>
          </a:xfrm>
          <a:prstGeom prst="rect">
            <a:avLst/>
          </a:prstGeom>
          <a:noFill/>
        </p:spPr>
        <p:txBody>
          <a:bodyPr wrap="none" rtlCol="0">
            <a:spAutoFit/>
          </a:bodyPr>
          <a:lstStyle/>
          <a:p>
            <a:r>
              <a:rPr lang="en-US" dirty="0">
                <a:solidFill>
                  <a:schemeClr val="bg1"/>
                </a:solidFill>
              </a:rPr>
              <a:t>Pennycook et al 2021</a:t>
            </a:r>
          </a:p>
        </p:txBody>
      </p:sp>
    </p:spTree>
    <p:extLst>
      <p:ext uri="{BB962C8B-B14F-4D97-AF65-F5344CB8AC3E}">
        <p14:creationId xmlns:p14="http://schemas.microsoft.com/office/powerpoint/2010/main" val="2820616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obot making money&quo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1676400"/>
            <a:ext cx="4876800" cy="3209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08437" y="924580"/>
            <a:ext cx="6622326" cy="523220"/>
          </a:xfrm>
          <a:prstGeom prst="rect">
            <a:avLst/>
          </a:prstGeom>
          <a:noFill/>
        </p:spPr>
        <p:txBody>
          <a:bodyPr wrap="none" rtlCol="0">
            <a:spAutoFit/>
          </a:bodyPr>
          <a:lstStyle/>
          <a:p>
            <a:r>
              <a:rPr lang="en-US" sz="2800" dirty="0">
                <a:solidFill>
                  <a:schemeClr val="bg1"/>
                </a:solidFill>
              </a:rPr>
              <a:t>People act </a:t>
            </a:r>
            <a:r>
              <a:rPr lang="en-US" sz="2800" dirty="0">
                <a:solidFill>
                  <a:srgbClr val="FFFF00"/>
                </a:solidFill>
              </a:rPr>
              <a:t>rationally</a:t>
            </a:r>
            <a:r>
              <a:rPr lang="en-US" sz="2800" dirty="0">
                <a:solidFill>
                  <a:schemeClr val="bg1"/>
                </a:solidFill>
              </a:rPr>
              <a:t> to maximize </a:t>
            </a:r>
            <a:r>
              <a:rPr lang="en-US" sz="2800" dirty="0">
                <a:solidFill>
                  <a:srgbClr val="FFFF00"/>
                </a:solidFill>
              </a:rPr>
              <a:t>money</a:t>
            </a:r>
          </a:p>
        </p:txBody>
      </p:sp>
    </p:spTree>
    <p:extLst>
      <p:ext uri="{BB962C8B-B14F-4D97-AF65-F5344CB8AC3E}">
        <p14:creationId xmlns:p14="http://schemas.microsoft.com/office/powerpoint/2010/main" val="535706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71452" y="1654093"/>
            <a:ext cx="7391400" cy="4670507"/>
            <a:chOff x="871452" y="1462664"/>
            <a:chExt cx="7391400" cy="4670507"/>
          </a:xfrm>
        </p:grpSpPr>
        <p:pic>
          <p:nvPicPr>
            <p:cNvPr id="6" name="Picture 5"/>
            <p:cNvPicPr>
              <a:picLocks noChangeAspect="1"/>
            </p:cNvPicPr>
            <p:nvPr/>
          </p:nvPicPr>
          <p:blipFill>
            <a:blip r:embed="rId2"/>
            <a:stretch>
              <a:fillRect/>
            </a:stretch>
          </p:blipFill>
          <p:spPr>
            <a:xfrm>
              <a:off x="871452" y="1462664"/>
              <a:ext cx="7391400" cy="4670507"/>
            </a:xfrm>
            <a:prstGeom prst="rect">
              <a:avLst/>
            </a:prstGeom>
          </p:spPr>
        </p:pic>
        <p:sp>
          <p:nvSpPr>
            <p:cNvPr id="7" name="TextBox 6"/>
            <p:cNvSpPr txBox="1"/>
            <p:nvPr/>
          </p:nvSpPr>
          <p:spPr>
            <a:xfrm rot="16200000">
              <a:off x="-443184" y="2992248"/>
              <a:ext cx="3546164" cy="830997"/>
            </a:xfrm>
            <a:prstGeom prst="rect">
              <a:avLst/>
            </a:prstGeom>
            <a:solidFill>
              <a:schemeClr val="bg1"/>
            </a:solidFill>
          </p:spPr>
          <p:txBody>
            <a:bodyPr wrap="none" rtlCol="0">
              <a:spAutoFit/>
            </a:bodyPr>
            <a:lstStyle/>
            <a:p>
              <a:pPr algn="ctr"/>
              <a:r>
                <a:rPr lang="en-US" sz="2400" b="1" dirty="0"/>
                <a:t>Fraction rated </a:t>
              </a:r>
              <a:br>
                <a:rPr lang="en-US" sz="2400" b="1" dirty="0"/>
              </a:br>
              <a:r>
                <a:rPr lang="en-US" sz="2400" b="1" dirty="0"/>
                <a:t>“Accurate + Unbiased”</a:t>
              </a:r>
            </a:p>
          </p:txBody>
        </p:sp>
      </p:grpSp>
      <p:sp>
        <p:nvSpPr>
          <p:cNvPr id="9" name="Title 1"/>
          <p:cNvSpPr>
            <a:spLocks noGrp="1"/>
          </p:cNvSpPr>
          <p:nvPr>
            <p:ph type="title"/>
          </p:nvPr>
        </p:nvSpPr>
        <p:spPr>
          <a:xfrm>
            <a:off x="304800" y="274638"/>
            <a:ext cx="8382000" cy="1143000"/>
          </a:xfrm>
        </p:spPr>
        <p:txBody>
          <a:bodyPr/>
          <a:lstStyle/>
          <a:p>
            <a:r>
              <a:rPr lang="en-US" dirty="0"/>
              <a:t>Detecting Fake News</a:t>
            </a:r>
          </a:p>
        </p:txBody>
      </p:sp>
      <p:sp>
        <p:nvSpPr>
          <p:cNvPr id="10" name="TextBox 9"/>
          <p:cNvSpPr txBox="1"/>
          <p:nvPr/>
        </p:nvSpPr>
        <p:spPr>
          <a:xfrm>
            <a:off x="7356009" y="6482719"/>
            <a:ext cx="1851789" cy="369332"/>
          </a:xfrm>
          <a:prstGeom prst="rect">
            <a:avLst/>
          </a:prstGeom>
          <a:noFill/>
        </p:spPr>
        <p:txBody>
          <a:bodyPr wrap="none" rtlCol="0">
            <a:spAutoFit/>
          </a:bodyPr>
          <a:lstStyle/>
          <a:p>
            <a:r>
              <a:rPr lang="en-US" dirty="0">
                <a:solidFill>
                  <a:schemeClr val="bg1"/>
                </a:solidFill>
              </a:rPr>
              <a:t>Ross et al 2021</a:t>
            </a:r>
          </a:p>
        </p:txBody>
      </p:sp>
    </p:spTree>
    <p:extLst>
      <p:ext uri="{BB962C8B-B14F-4D97-AF65-F5344CB8AC3E}">
        <p14:creationId xmlns:p14="http://schemas.microsoft.com/office/powerpoint/2010/main" val="3463120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6278562"/>
          </a:xfrm>
        </p:spPr>
        <p:txBody>
          <a:bodyPr/>
          <a:lstStyle/>
          <a:p>
            <a:pPr>
              <a:spcBef>
                <a:spcPts val="0"/>
              </a:spcBef>
            </a:pPr>
            <a:r>
              <a:rPr lang="en-US" dirty="0">
                <a:solidFill>
                  <a:srgbClr val="FFFF00"/>
                </a:solidFill>
              </a:rPr>
              <a:t>Dual-process</a:t>
            </a:r>
            <a:br>
              <a:rPr lang="en-US" dirty="0"/>
            </a:br>
            <a:r>
              <a:rPr lang="en-US" dirty="0"/>
              <a:t>models of </a:t>
            </a:r>
            <a:br>
              <a:rPr lang="en-US" dirty="0"/>
            </a:br>
            <a:r>
              <a:rPr lang="en-US" dirty="0"/>
              <a:t>decision-making</a:t>
            </a:r>
            <a:br>
              <a:rPr lang="en-US" dirty="0"/>
            </a:br>
            <a:endParaRPr lang="en-US" dirty="0"/>
          </a:p>
        </p:txBody>
      </p:sp>
    </p:spTree>
    <p:extLst>
      <p:ext uri="{BB962C8B-B14F-4D97-AF65-F5344CB8AC3E}">
        <p14:creationId xmlns:p14="http://schemas.microsoft.com/office/powerpoint/2010/main" val="12024456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smartweek.it/wpsw/wp-content/uploads/2015/03/colla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211786" cy="4038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828800" y="838200"/>
            <a:ext cx="5720477" cy="369332"/>
          </a:xfrm>
          <a:prstGeom prst="rect">
            <a:avLst/>
          </a:prstGeom>
          <a:noFill/>
        </p:spPr>
        <p:txBody>
          <a:bodyPr wrap="none" rtlCol="0">
            <a:spAutoFit/>
          </a:bodyPr>
          <a:lstStyle/>
          <a:p>
            <a:r>
              <a:rPr lang="en-US" dirty="0">
                <a:solidFill>
                  <a:schemeClr val="bg1"/>
                </a:solidFill>
              </a:rPr>
              <a:t>Amos </a:t>
            </a:r>
            <a:r>
              <a:rPr lang="en-US" dirty="0" err="1">
                <a:solidFill>
                  <a:schemeClr val="bg1"/>
                </a:solidFill>
              </a:rPr>
              <a:t>Tversky</a:t>
            </a:r>
            <a:r>
              <a:rPr lang="en-US" dirty="0">
                <a:solidFill>
                  <a:schemeClr val="bg1"/>
                </a:solidFill>
              </a:rPr>
              <a:t>                                   Daniel </a:t>
            </a:r>
            <a:r>
              <a:rPr lang="en-US" dirty="0" err="1">
                <a:solidFill>
                  <a:schemeClr val="bg1"/>
                </a:solidFill>
              </a:rPr>
              <a:t>Kahneman</a:t>
            </a:r>
            <a:endParaRPr lang="en-US" dirty="0">
              <a:solidFill>
                <a:schemeClr val="bg1"/>
              </a:solidFill>
            </a:endParaRPr>
          </a:p>
        </p:txBody>
      </p:sp>
      <p:pic>
        <p:nvPicPr>
          <p:cNvPr id="2050" name="Picture 2" descr="Image result for dick thaler&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3886200"/>
            <a:ext cx="3733800" cy="2489200"/>
          </a:xfrm>
          <a:prstGeom prst="rect">
            <a:avLst/>
          </a:prstGeom>
          <a:noFill/>
          <a:ln w="19050">
            <a:solidFill>
              <a:schemeClr val="bg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3631557" y="6364838"/>
            <a:ext cx="1347485" cy="369332"/>
          </a:xfrm>
          <a:prstGeom prst="rect">
            <a:avLst/>
          </a:prstGeom>
          <a:noFill/>
        </p:spPr>
        <p:txBody>
          <a:bodyPr wrap="none" rtlCol="0">
            <a:spAutoFit/>
          </a:bodyPr>
          <a:lstStyle/>
          <a:p>
            <a:r>
              <a:rPr lang="en-US" dirty="0">
                <a:solidFill>
                  <a:schemeClr val="bg1"/>
                </a:solidFill>
              </a:rPr>
              <a:t>Dick </a:t>
            </a:r>
            <a:r>
              <a:rPr lang="en-US" dirty="0" err="1">
                <a:solidFill>
                  <a:schemeClr val="bg1"/>
                </a:solidFill>
              </a:rPr>
              <a:t>Thaler</a:t>
            </a:r>
            <a:endParaRPr lang="en-US" dirty="0">
              <a:solidFill>
                <a:schemeClr val="bg1"/>
              </a:solidFill>
            </a:endParaRPr>
          </a:p>
        </p:txBody>
      </p:sp>
    </p:spTree>
    <p:extLst>
      <p:ext uri="{BB962C8B-B14F-4D97-AF65-F5344CB8AC3E}">
        <p14:creationId xmlns:p14="http://schemas.microsoft.com/office/powerpoint/2010/main" val="1172788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normAutofit/>
          </a:bodyPr>
          <a:lstStyle/>
          <a:p>
            <a:r>
              <a:rPr lang="en-US" sz="5400" dirty="0"/>
              <a:t>Two “Systems”</a:t>
            </a:r>
          </a:p>
        </p:txBody>
      </p:sp>
      <p:sp>
        <p:nvSpPr>
          <p:cNvPr id="9219" name="Text Box 3"/>
          <p:cNvSpPr txBox="1">
            <a:spLocks noChangeArrowheads="1"/>
          </p:cNvSpPr>
          <p:nvPr/>
        </p:nvSpPr>
        <p:spPr bwMode="auto">
          <a:xfrm>
            <a:off x="7534275" y="6432550"/>
            <a:ext cx="1404938"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sz="1400"/>
              <a:t>Kahneman, 2003</a:t>
            </a:r>
          </a:p>
        </p:txBody>
      </p:sp>
      <p:sp>
        <p:nvSpPr>
          <p:cNvPr id="9220" name="Rectangle 4"/>
          <p:cNvSpPr>
            <a:spLocks noChangeArrowheads="1"/>
          </p:cNvSpPr>
          <p:nvPr/>
        </p:nvSpPr>
        <p:spPr bwMode="auto">
          <a:xfrm>
            <a:off x="1752600" y="1905000"/>
            <a:ext cx="2743200" cy="847725"/>
          </a:xfrm>
          <a:prstGeom prst="rect">
            <a:avLst/>
          </a:prstGeom>
          <a:solidFill>
            <a:schemeClr val="accent2">
              <a:lumMod val="20000"/>
              <a:lumOff val="80000"/>
            </a:schemeClr>
          </a:solidFill>
          <a:ln w="9525">
            <a:solidFill>
              <a:schemeClr val="tx1"/>
            </a:solidFill>
            <a:miter lim="800000"/>
            <a:headEnd/>
            <a:tailEnd/>
          </a:ln>
          <a:effectLst/>
        </p:spPr>
        <p:txBody>
          <a:bodyPr wrap="none" anchor="ctr"/>
          <a:lstStyle/>
          <a:p>
            <a:pPr algn="ctr"/>
            <a:r>
              <a:rPr lang="en-US" sz="2400" b="1" dirty="0"/>
              <a:t>INTUITION</a:t>
            </a:r>
          </a:p>
          <a:p>
            <a:pPr algn="ctr"/>
            <a:r>
              <a:rPr lang="en-US" sz="2000" dirty="0"/>
              <a:t>SYSTEM 1</a:t>
            </a:r>
          </a:p>
        </p:txBody>
      </p:sp>
      <p:sp>
        <p:nvSpPr>
          <p:cNvPr id="9221" name="Rectangle 5"/>
          <p:cNvSpPr>
            <a:spLocks noChangeArrowheads="1"/>
          </p:cNvSpPr>
          <p:nvPr/>
        </p:nvSpPr>
        <p:spPr bwMode="auto">
          <a:xfrm>
            <a:off x="4724400" y="1905000"/>
            <a:ext cx="2743200" cy="847725"/>
          </a:xfrm>
          <a:prstGeom prst="rect">
            <a:avLst/>
          </a:prstGeom>
          <a:solidFill>
            <a:schemeClr val="accent1">
              <a:lumMod val="20000"/>
              <a:lumOff val="80000"/>
            </a:schemeClr>
          </a:solidFill>
          <a:ln w="6350">
            <a:solidFill>
              <a:schemeClr val="tx1"/>
            </a:solidFill>
            <a:miter lim="800000"/>
            <a:headEnd/>
            <a:tailEnd/>
          </a:ln>
          <a:effectLst/>
        </p:spPr>
        <p:txBody>
          <a:bodyPr wrap="none" anchor="ctr"/>
          <a:lstStyle/>
          <a:p>
            <a:pPr algn="ctr"/>
            <a:r>
              <a:rPr lang="en-US" sz="2400" b="1"/>
              <a:t>REASONING</a:t>
            </a:r>
          </a:p>
          <a:p>
            <a:pPr algn="ctr"/>
            <a:r>
              <a:rPr lang="en-US" sz="2000"/>
              <a:t>SYSTEM 2</a:t>
            </a:r>
          </a:p>
        </p:txBody>
      </p:sp>
      <p:sp>
        <p:nvSpPr>
          <p:cNvPr id="9222" name="Rectangle 6"/>
          <p:cNvSpPr>
            <a:spLocks noChangeArrowheads="1"/>
          </p:cNvSpPr>
          <p:nvPr/>
        </p:nvSpPr>
        <p:spPr bwMode="auto">
          <a:xfrm>
            <a:off x="1752600" y="2895600"/>
            <a:ext cx="2743200" cy="2438400"/>
          </a:xfrm>
          <a:prstGeom prst="rect">
            <a:avLst/>
          </a:prstGeom>
          <a:solidFill>
            <a:srgbClr val="F2DCDB"/>
          </a:solidFill>
          <a:ln w="9525">
            <a:solidFill>
              <a:schemeClr val="tx1"/>
            </a:solidFill>
            <a:miter lim="800000"/>
            <a:headEnd/>
            <a:tailEnd/>
          </a:ln>
          <a:effectLst/>
        </p:spPr>
        <p:txBody>
          <a:bodyPr wrap="none" anchor="ctr"/>
          <a:lstStyle/>
          <a:p>
            <a:pPr algn="ctr"/>
            <a:r>
              <a:rPr lang="en-US" sz="2000" dirty="0"/>
              <a:t>Associative</a:t>
            </a:r>
          </a:p>
          <a:p>
            <a:pPr algn="ctr"/>
            <a:r>
              <a:rPr lang="en-US" sz="2000" dirty="0"/>
              <a:t>Fast</a:t>
            </a:r>
          </a:p>
          <a:p>
            <a:pPr algn="ctr"/>
            <a:r>
              <a:rPr lang="en-US" sz="2000" dirty="0"/>
              <a:t>Parallel</a:t>
            </a:r>
          </a:p>
          <a:p>
            <a:pPr algn="ctr"/>
            <a:r>
              <a:rPr lang="en-US" sz="2000" dirty="0"/>
              <a:t>Effortless</a:t>
            </a:r>
          </a:p>
          <a:p>
            <a:pPr algn="ctr"/>
            <a:r>
              <a:rPr lang="en-US" sz="2000" dirty="0"/>
              <a:t>Slow-learning</a:t>
            </a:r>
          </a:p>
          <a:p>
            <a:pPr algn="ctr"/>
            <a:r>
              <a:rPr lang="en-US" sz="2000" dirty="0"/>
              <a:t>Emotional</a:t>
            </a:r>
          </a:p>
          <a:p>
            <a:pPr algn="ctr"/>
            <a:r>
              <a:rPr lang="en-US" sz="2000" dirty="0"/>
              <a:t>Automatic</a:t>
            </a:r>
          </a:p>
        </p:txBody>
      </p:sp>
      <p:sp>
        <p:nvSpPr>
          <p:cNvPr id="9223" name="Rectangle 7"/>
          <p:cNvSpPr>
            <a:spLocks noChangeArrowheads="1"/>
          </p:cNvSpPr>
          <p:nvPr/>
        </p:nvSpPr>
        <p:spPr bwMode="auto">
          <a:xfrm>
            <a:off x="4724400" y="2895600"/>
            <a:ext cx="2743200" cy="2438400"/>
          </a:xfrm>
          <a:prstGeom prst="rect">
            <a:avLst/>
          </a:prstGeom>
          <a:solidFill>
            <a:srgbClr val="DCE6F2"/>
          </a:solidFill>
          <a:ln w="6350">
            <a:solidFill>
              <a:schemeClr val="tx1"/>
            </a:solidFill>
            <a:miter lim="800000"/>
            <a:headEnd/>
            <a:tailEnd/>
          </a:ln>
          <a:effectLst/>
        </p:spPr>
        <p:txBody>
          <a:bodyPr wrap="none" anchor="ctr"/>
          <a:lstStyle/>
          <a:p>
            <a:pPr algn="ctr"/>
            <a:r>
              <a:rPr lang="en-US" sz="2000" dirty="0"/>
              <a:t>Rule-governed</a:t>
            </a:r>
          </a:p>
          <a:p>
            <a:pPr algn="ctr"/>
            <a:r>
              <a:rPr lang="en-US" sz="2000" dirty="0"/>
              <a:t>Slow </a:t>
            </a:r>
          </a:p>
          <a:p>
            <a:pPr algn="ctr"/>
            <a:r>
              <a:rPr lang="en-US" sz="2000" dirty="0"/>
              <a:t>Serial</a:t>
            </a:r>
          </a:p>
          <a:p>
            <a:pPr algn="ctr"/>
            <a:r>
              <a:rPr lang="en-US" sz="2000" dirty="0"/>
              <a:t>Effortful</a:t>
            </a:r>
          </a:p>
          <a:p>
            <a:pPr algn="ctr"/>
            <a:r>
              <a:rPr lang="en-US" sz="2000" dirty="0"/>
              <a:t>Flexible</a:t>
            </a:r>
          </a:p>
          <a:p>
            <a:pPr algn="ctr"/>
            <a:r>
              <a:rPr lang="en-US" sz="2000" dirty="0"/>
              <a:t>Neutral</a:t>
            </a:r>
          </a:p>
          <a:p>
            <a:pPr algn="ctr"/>
            <a:r>
              <a:rPr lang="en-US" sz="2000" dirty="0"/>
              <a:t>Controlled</a:t>
            </a:r>
          </a:p>
        </p:txBody>
      </p:sp>
      <p:sp>
        <p:nvSpPr>
          <p:cNvPr id="2" name="TextBox 1"/>
          <p:cNvSpPr txBox="1"/>
          <p:nvPr/>
        </p:nvSpPr>
        <p:spPr>
          <a:xfrm flipH="1">
            <a:off x="7162800" y="6432550"/>
            <a:ext cx="1883094" cy="369332"/>
          </a:xfrm>
          <a:prstGeom prst="rect">
            <a:avLst/>
          </a:prstGeom>
          <a:noFill/>
        </p:spPr>
        <p:txBody>
          <a:bodyPr wrap="square" rtlCol="0">
            <a:spAutoFit/>
          </a:bodyPr>
          <a:lstStyle/>
          <a:p>
            <a:r>
              <a:rPr lang="en-US" dirty="0" err="1">
                <a:solidFill>
                  <a:schemeClr val="bg1"/>
                </a:solidFill>
              </a:rPr>
              <a:t>Kahneman</a:t>
            </a:r>
            <a:r>
              <a:rPr lang="en-US" dirty="0">
                <a:solidFill>
                  <a:schemeClr val="bg1"/>
                </a:solidFill>
              </a:rPr>
              <a:t> 2003 </a:t>
            </a:r>
          </a:p>
        </p:txBody>
      </p:sp>
    </p:spTree>
    <p:extLst>
      <p:ext uri="{BB962C8B-B14F-4D97-AF65-F5344CB8AC3E}">
        <p14:creationId xmlns:p14="http://schemas.microsoft.com/office/powerpoint/2010/main" val="168136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3394928" y="2009145"/>
            <a:ext cx="5444272" cy="4117018"/>
          </a:xfrm>
        </p:spPr>
        <p:txBody>
          <a:bodyPr>
            <a:noAutofit/>
          </a:bodyPr>
          <a:lstStyle/>
          <a:p>
            <a:pPr marL="0" indent="0">
              <a:buNone/>
            </a:pPr>
            <a:r>
              <a:rPr lang="en-US" sz="3600" b="0" dirty="0"/>
              <a:t>One way thoughts come to mind</a:t>
            </a:r>
          </a:p>
          <a:p>
            <a:pPr marL="0" indent="0">
              <a:buNone/>
            </a:pPr>
            <a:endParaRPr lang="en-US" sz="3600" b="0" dirty="0"/>
          </a:p>
          <a:p>
            <a:pPr marL="609600" indent="-609600">
              <a:buFont typeface="Arial"/>
              <a:buChar char="•"/>
            </a:pPr>
            <a:endParaRPr lang="en-US" sz="3600" b="0" dirty="0"/>
          </a:p>
          <a:p>
            <a:pPr marL="609600" indent="-609600">
              <a:buFontTx/>
              <a:buNone/>
            </a:pPr>
            <a:r>
              <a:rPr lang="en-US" sz="3600" b="0" dirty="0"/>
              <a:t>		</a:t>
            </a:r>
          </a:p>
        </p:txBody>
      </p:sp>
      <p:sp>
        <p:nvSpPr>
          <p:cNvPr id="4098" name="Rectangle 2"/>
          <p:cNvSpPr>
            <a:spLocks noGrp="1" noChangeArrowheads="1"/>
          </p:cNvSpPr>
          <p:nvPr>
            <p:ph type="title"/>
          </p:nvPr>
        </p:nvSpPr>
        <p:spPr/>
        <p:txBody>
          <a:bodyPr>
            <a:normAutofit/>
          </a:bodyPr>
          <a:lstStyle/>
          <a:p>
            <a:r>
              <a:rPr lang="en-US" sz="5400" dirty="0"/>
              <a:t>Two “Systems”</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606395"/>
            <a:ext cx="2838605" cy="2193468"/>
          </a:xfrm>
          <a:prstGeom prst="rect">
            <a:avLst/>
          </a:prstGeom>
        </p:spPr>
      </p:pic>
      <p:sp>
        <p:nvSpPr>
          <p:cNvPr id="4" name="TextBox 3"/>
          <p:cNvSpPr txBox="1"/>
          <p:nvPr/>
        </p:nvSpPr>
        <p:spPr>
          <a:xfrm>
            <a:off x="789423" y="2346087"/>
            <a:ext cx="2056973" cy="523220"/>
          </a:xfrm>
          <a:prstGeom prst="rect">
            <a:avLst/>
          </a:prstGeom>
          <a:noFill/>
        </p:spPr>
        <p:txBody>
          <a:bodyPr wrap="none" rtlCol="0">
            <a:spAutoFit/>
          </a:bodyPr>
          <a:lstStyle/>
          <a:p>
            <a:pPr algn="r"/>
            <a:r>
              <a:rPr lang="en-US" sz="2800" dirty="0">
                <a:solidFill>
                  <a:schemeClr val="bg1"/>
                </a:solidFill>
                <a:latin typeface="Chalkduster"/>
                <a:cs typeface="Chalkduster"/>
              </a:rPr>
              <a:t>17 X 26 =</a:t>
            </a:r>
          </a:p>
        </p:txBody>
      </p:sp>
    </p:spTree>
    <p:extLst>
      <p:ext uri="{BB962C8B-B14F-4D97-AF65-F5344CB8AC3E}">
        <p14:creationId xmlns:p14="http://schemas.microsoft.com/office/powerpoint/2010/main" val="2291302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en-US" sz="2400" b="1" dirty="0"/>
              <a:t>The product 17 x 24 </a:t>
            </a:r>
          </a:p>
          <a:p>
            <a:pPr lvl="1"/>
            <a:r>
              <a:rPr lang="en-US" sz="2000" dirty="0"/>
              <a:t>A </a:t>
            </a:r>
            <a:r>
              <a:rPr lang="en-US" sz="2000" dirty="0">
                <a:solidFill>
                  <a:srgbClr val="FFFF00"/>
                </a:solidFill>
              </a:rPr>
              <a:t>sequential</a:t>
            </a:r>
            <a:r>
              <a:rPr lang="en-US" sz="2000" dirty="0"/>
              <a:t> computation, governed by a </a:t>
            </a:r>
            <a:r>
              <a:rPr lang="en-US" sz="2000" dirty="0">
                <a:solidFill>
                  <a:srgbClr val="FFFF00"/>
                </a:solidFill>
              </a:rPr>
              <a:t>rule</a:t>
            </a:r>
          </a:p>
          <a:p>
            <a:endParaRPr lang="en-US" sz="2400" b="1" dirty="0"/>
          </a:p>
        </p:txBody>
      </p:sp>
      <p:sp>
        <p:nvSpPr>
          <p:cNvPr id="6" name="Rectangle 2"/>
          <p:cNvSpPr>
            <a:spLocks noGrp="1" noChangeArrowheads="1"/>
          </p:cNvSpPr>
          <p:nvPr>
            <p:ph type="title"/>
          </p:nvPr>
        </p:nvSpPr>
        <p:spPr>
          <a:xfrm>
            <a:off x="457200" y="274638"/>
            <a:ext cx="8229600" cy="1143000"/>
          </a:xfrm>
        </p:spPr>
        <p:txBody>
          <a:bodyPr>
            <a:normAutofit/>
          </a:bodyPr>
          <a:lstStyle/>
          <a:p>
            <a:r>
              <a:rPr lang="en-US" sz="5400" dirty="0"/>
              <a:t>Two “Systems”</a:t>
            </a:r>
          </a:p>
        </p:txBody>
      </p:sp>
    </p:spTree>
    <p:extLst>
      <p:ext uri="{BB962C8B-B14F-4D97-AF65-F5344CB8AC3E}">
        <p14:creationId xmlns:p14="http://schemas.microsoft.com/office/powerpoint/2010/main" val="42025172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
          <p:cNvSpPr>
            <a:spLocks noGrp="1" noChangeArrowheads="1"/>
          </p:cNvSpPr>
          <p:nvPr>
            <p:ph type="body" idx="4294967295"/>
          </p:nvPr>
        </p:nvSpPr>
        <p:spPr>
          <a:xfrm>
            <a:off x="3394928" y="2009145"/>
            <a:ext cx="5444272" cy="4117018"/>
          </a:xfrm>
        </p:spPr>
        <p:txBody>
          <a:bodyPr>
            <a:noAutofit/>
          </a:bodyPr>
          <a:lstStyle/>
          <a:p>
            <a:pPr marL="0" indent="0">
              <a:buNone/>
            </a:pPr>
            <a:r>
              <a:rPr lang="en-US" sz="3600" b="0" dirty="0"/>
              <a:t>One way thoughts come to mind</a:t>
            </a:r>
          </a:p>
          <a:p>
            <a:pPr marL="0" indent="0">
              <a:buNone/>
            </a:pPr>
            <a:endParaRPr lang="en-US" sz="3600" b="0" dirty="0"/>
          </a:p>
          <a:p>
            <a:pPr marL="609600" indent="-609600">
              <a:buFont typeface="Arial"/>
              <a:buChar char="•"/>
            </a:pPr>
            <a:endParaRPr lang="en-US" sz="3600" b="0" dirty="0"/>
          </a:p>
          <a:p>
            <a:pPr marL="0" indent="0">
              <a:buNone/>
            </a:pPr>
            <a:r>
              <a:rPr lang="en-US" sz="3600" b="0" dirty="0"/>
              <a:t>Another way thoughts come to mind</a:t>
            </a:r>
          </a:p>
          <a:p>
            <a:pPr marL="609600" indent="-609600">
              <a:buFontTx/>
              <a:buNone/>
            </a:pPr>
            <a:r>
              <a:rPr lang="en-US" sz="3600" b="0" dirty="0"/>
              <a:t>		</a:t>
            </a:r>
          </a:p>
        </p:txBody>
      </p:sp>
      <p:sp>
        <p:nvSpPr>
          <p:cNvPr id="4098" name="Rectangle 2"/>
          <p:cNvSpPr>
            <a:spLocks noGrp="1" noChangeArrowheads="1"/>
          </p:cNvSpPr>
          <p:nvPr>
            <p:ph type="title"/>
          </p:nvPr>
        </p:nvSpPr>
        <p:spPr/>
        <p:txBody>
          <a:bodyPr>
            <a:normAutofit/>
          </a:bodyPr>
          <a:lstStyle/>
          <a:p>
            <a:r>
              <a:rPr lang="en-US" sz="5400" dirty="0"/>
              <a:t>Two “Systems”</a:t>
            </a:r>
          </a:p>
        </p:txBody>
      </p:sp>
      <p:pic>
        <p:nvPicPr>
          <p:cNvPr id="3" name="Picture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 y="1606395"/>
            <a:ext cx="2838605" cy="2193468"/>
          </a:xfrm>
          <a:prstGeom prst="rect">
            <a:avLst/>
          </a:prstGeom>
        </p:spPr>
      </p:pic>
      <p:sp>
        <p:nvSpPr>
          <p:cNvPr id="4" name="TextBox 3"/>
          <p:cNvSpPr txBox="1"/>
          <p:nvPr/>
        </p:nvSpPr>
        <p:spPr>
          <a:xfrm>
            <a:off x="789423" y="2346087"/>
            <a:ext cx="2056973" cy="523220"/>
          </a:xfrm>
          <a:prstGeom prst="rect">
            <a:avLst/>
          </a:prstGeom>
          <a:noFill/>
        </p:spPr>
        <p:txBody>
          <a:bodyPr wrap="none" rtlCol="0">
            <a:spAutoFit/>
          </a:bodyPr>
          <a:lstStyle/>
          <a:p>
            <a:pPr algn="r"/>
            <a:r>
              <a:rPr lang="en-US" sz="2800" dirty="0">
                <a:solidFill>
                  <a:schemeClr val="bg1"/>
                </a:solidFill>
                <a:latin typeface="Chalkduster"/>
                <a:cs typeface="Chalkduster"/>
              </a:rPr>
              <a:t>17 X 26 =</a:t>
            </a:r>
          </a:p>
        </p:txBody>
      </p:sp>
      <p:pic>
        <p:nvPicPr>
          <p:cNvPr id="3076" name="Picture 4" descr="https://lh3.googleusercontent.com/Elrdv-va5wp6_mF3IGsZY2aFP9vf15v2KthWQoqYY6NWT834ZxCJfijtRAqrsnErkzQQXuYbSbYVmwTl19ojhPTcdRfGelJiw6JjRnwB-PQeBUJhIfO47vySQxc2hayHNrvfA0gou76fT6_SEFMc60zqKrCGt9hqDuLMAbpIAJdPT6WNxULA-TSXhAJD0e0C9zyvXigGrdxpkPk_2WQ7h10eLfEawUD8MkW8sGygfU9Gb2aROFXRJU9WTaZJzh7zqoNAj05YRHd-cRk4kHxnFalKa4EwJ8NAJ8bpxnS3aZjhe04M3YVnC60q05ytxpOqqPdA2YEMckGA5M2WZ0krz48PdcTumXIyi05bjN_7ecav0Vvd_rPK0UXLEGQlia86r9E_ye82waiaAHcfog2pAyK8kHskj1FdzOGpb3xMZZHyE_RsF4-4FKM_IItx-mh_Oveg6cNM62RRdb3HUr7jhYoD4P-rw7To7wQLEEkaj9-xw699M7Ij4PRlzZ7gVu7-8_P65ITokUuSf-CETpoE0chEDwZrgoYPZbebaHvlDHIuczlDh24zz_F4779t34vXTFJcy-UtM36H2Vofr0c0gSeq3nZIsWNSCLlw11e-rqz9A7RUaQAioIrTGQSZDNJCdHZ2QPSSMO1OLrvVsxCYf2GapfWcSO3x0pLA8EgabdS044jVm762iEbh=w1579-h888-n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10231"/>
          <a:stretch/>
        </p:blipFill>
        <p:spPr bwMode="auto">
          <a:xfrm>
            <a:off x="464416" y="4326319"/>
            <a:ext cx="2831389" cy="1773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587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3"/>
          <p:cNvSpPr>
            <a:spLocks noGrp="1" noChangeArrowheads="1"/>
          </p:cNvSpPr>
          <p:nvPr>
            <p:ph type="body" idx="1"/>
          </p:nvPr>
        </p:nvSpPr>
        <p:spPr/>
        <p:txBody>
          <a:bodyPr>
            <a:normAutofit/>
          </a:bodyPr>
          <a:lstStyle/>
          <a:p>
            <a:r>
              <a:rPr lang="en-US" sz="2400" b="1" dirty="0"/>
              <a:t>The product 17 x 24 </a:t>
            </a:r>
          </a:p>
          <a:p>
            <a:pPr lvl="1"/>
            <a:r>
              <a:rPr lang="en-US" sz="2000" dirty="0"/>
              <a:t>A </a:t>
            </a:r>
            <a:r>
              <a:rPr lang="en-US" sz="2000" dirty="0">
                <a:solidFill>
                  <a:srgbClr val="FFFF00"/>
                </a:solidFill>
              </a:rPr>
              <a:t>sequential</a:t>
            </a:r>
            <a:r>
              <a:rPr lang="en-US" sz="2000" dirty="0"/>
              <a:t> computation, governed by a </a:t>
            </a:r>
            <a:r>
              <a:rPr lang="en-US" sz="2000" dirty="0">
                <a:solidFill>
                  <a:srgbClr val="FFFF00"/>
                </a:solidFill>
              </a:rPr>
              <a:t>rule</a:t>
            </a:r>
          </a:p>
          <a:p>
            <a:endParaRPr lang="en-US" sz="2400" b="1" dirty="0"/>
          </a:p>
          <a:p>
            <a:r>
              <a:rPr lang="en-US" sz="2400" b="1" dirty="0"/>
              <a:t>The impression that my son is happy</a:t>
            </a:r>
          </a:p>
          <a:p>
            <a:pPr lvl="1">
              <a:buFontTx/>
              <a:buNone/>
            </a:pPr>
            <a:r>
              <a:rPr lang="en-US" sz="2000" dirty="0"/>
              <a:t>– </a:t>
            </a:r>
            <a:r>
              <a:rPr lang="en-US" sz="2000" dirty="0">
                <a:solidFill>
                  <a:srgbClr val="FFFF00"/>
                </a:solidFill>
              </a:rPr>
              <a:t>Simply </a:t>
            </a:r>
            <a:r>
              <a:rPr lang="en-US" sz="2000" dirty="0"/>
              <a:t>comes to mind (within 200 msec.)</a:t>
            </a:r>
          </a:p>
          <a:p>
            <a:pPr lvl="1">
              <a:buFontTx/>
              <a:buNone/>
            </a:pPr>
            <a:r>
              <a:rPr lang="en-US" sz="2000" dirty="0"/>
              <a:t>– He looks happy, just as he is wearing a jacket.</a:t>
            </a:r>
          </a:p>
          <a:p>
            <a:endParaRPr lang="en-US" sz="2400" b="1" dirty="0"/>
          </a:p>
          <a:p>
            <a:r>
              <a:rPr lang="en-US" sz="2400" b="1" dirty="0"/>
              <a:t>The subjective experience of intuitive thinking resembles perception</a:t>
            </a:r>
          </a:p>
          <a:p>
            <a:pPr lvl="1">
              <a:buFontTx/>
              <a:buNone/>
            </a:pPr>
            <a:r>
              <a:rPr lang="en-US" sz="2000" dirty="0"/>
              <a:t>– It feels like something that happens </a:t>
            </a:r>
            <a:r>
              <a:rPr lang="en-US" sz="2000" dirty="0">
                <a:solidFill>
                  <a:srgbClr val="FFFF00"/>
                </a:solidFill>
              </a:rPr>
              <a:t>to </a:t>
            </a:r>
            <a:r>
              <a:rPr lang="en-US" sz="2000" dirty="0"/>
              <a:t>us; not something we do</a:t>
            </a:r>
          </a:p>
        </p:txBody>
      </p:sp>
      <p:sp>
        <p:nvSpPr>
          <p:cNvPr id="6" name="Rectangle 2"/>
          <p:cNvSpPr>
            <a:spLocks noGrp="1" noChangeArrowheads="1"/>
          </p:cNvSpPr>
          <p:nvPr>
            <p:ph type="title"/>
          </p:nvPr>
        </p:nvSpPr>
        <p:spPr>
          <a:xfrm>
            <a:off x="457200" y="274638"/>
            <a:ext cx="8229600" cy="1143000"/>
          </a:xfrm>
        </p:spPr>
        <p:txBody>
          <a:bodyPr>
            <a:normAutofit/>
          </a:bodyPr>
          <a:lstStyle/>
          <a:p>
            <a:r>
              <a:rPr lang="en-US" sz="5400" dirty="0"/>
              <a:t>Two “Systems”</a:t>
            </a:r>
          </a:p>
        </p:txBody>
      </p:sp>
    </p:spTree>
    <p:extLst>
      <p:ext uri="{BB962C8B-B14F-4D97-AF65-F5344CB8AC3E}">
        <p14:creationId xmlns:p14="http://schemas.microsoft.com/office/powerpoint/2010/main" val="12202379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71">
                                            <p:txEl>
                                              <p:pRg st="7" end="7"/>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7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1: Associative</a:t>
            </a:r>
          </a:p>
        </p:txBody>
      </p:sp>
      <p:pic>
        <p:nvPicPr>
          <p:cNvPr id="2050" name="Picture 2" descr="Mind Map Learning Association, PNG, 1225x616px, Map, Association,  Associative Array, Communication, Electronics Accessory Download Free">
            <a:extLst>
              <a:ext uri="{FF2B5EF4-FFF2-40B4-BE49-F238E27FC236}">
                <a16:creationId xmlns:a16="http://schemas.microsoft.com/office/drawing/2014/main" id="{7CAFF781-5521-4932-89B6-32DEA94A7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2057400"/>
            <a:ext cx="7810500" cy="3924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5709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System 1: Associative</a:t>
            </a:r>
          </a:p>
        </p:txBody>
      </p:sp>
      <p:sp>
        <p:nvSpPr>
          <p:cNvPr id="5" name="Rectangle 4"/>
          <p:cNvSpPr/>
          <p:nvPr/>
        </p:nvSpPr>
        <p:spPr>
          <a:xfrm>
            <a:off x="1178419" y="2106006"/>
            <a:ext cx="7009890" cy="2215991"/>
          </a:xfrm>
          <a:prstGeom prst="rect">
            <a:avLst/>
          </a:prstGeom>
        </p:spPr>
        <p:txBody>
          <a:bodyPr wrap="none">
            <a:spAutoFit/>
          </a:bodyPr>
          <a:lstStyle/>
          <a:p>
            <a:r>
              <a:rPr lang="en-US" sz="13800" b="1" cap="all" spc="-60" dirty="0">
                <a:solidFill>
                  <a:schemeClr val="bg1"/>
                </a:solidFill>
                <a:latin typeface="Arial Black"/>
                <a:ea typeface="+mj-ea"/>
                <a:cs typeface="+mj-cs"/>
              </a:rPr>
              <a:t>SNAKE</a:t>
            </a:r>
            <a:endParaRPr lang="en-US" dirty="0">
              <a:solidFill>
                <a:schemeClr val="bg1"/>
              </a:solidFill>
            </a:endParaRPr>
          </a:p>
        </p:txBody>
      </p:sp>
    </p:spTree>
    <p:extLst>
      <p:ext uri="{BB962C8B-B14F-4D97-AF65-F5344CB8AC3E}">
        <p14:creationId xmlns:p14="http://schemas.microsoft.com/office/powerpoint/2010/main" val="1721288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robot making money&quot;"/>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81200" y="1676400"/>
            <a:ext cx="4876800" cy="32099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108437" y="924580"/>
            <a:ext cx="6622326" cy="523220"/>
          </a:xfrm>
          <a:prstGeom prst="rect">
            <a:avLst/>
          </a:prstGeom>
          <a:noFill/>
        </p:spPr>
        <p:txBody>
          <a:bodyPr wrap="none" rtlCol="0">
            <a:spAutoFit/>
          </a:bodyPr>
          <a:lstStyle/>
          <a:p>
            <a:r>
              <a:rPr lang="en-US" sz="2800" dirty="0">
                <a:solidFill>
                  <a:schemeClr val="bg1"/>
                </a:solidFill>
              </a:rPr>
              <a:t>People act </a:t>
            </a:r>
            <a:r>
              <a:rPr lang="en-US" sz="2800" dirty="0">
                <a:solidFill>
                  <a:srgbClr val="FFFF00"/>
                </a:solidFill>
              </a:rPr>
              <a:t>rationally</a:t>
            </a:r>
            <a:r>
              <a:rPr lang="en-US" sz="2800" dirty="0">
                <a:solidFill>
                  <a:schemeClr val="bg1"/>
                </a:solidFill>
              </a:rPr>
              <a:t> </a:t>
            </a:r>
            <a:r>
              <a:rPr lang="en-US" sz="2800" dirty="0">
                <a:solidFill>
                  <a:schemeClr val="tx1">
                    <a:lumMod val="85000"/>
                    <a:lumOff val="15000"/>
                  </a:schemeClr>
                </a:solidFill>
              </a:rPr>
              <a:t>to maximize money</a:t>
            </a:r>
          </a:p>
        </p:txBody>
      </p:sp>
    </p:spTree>
    <p:extLst>
      <p:ext uri="{BB962C8B-B14F-4D97-AF65-F5344CB8AC3E}">
        <p14:creationId xmlns:p14="http://schemas.microsoft.com/office/powerpoint/2010/main" val="5119014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74" name="Picture 10"/>
          <p:cNvPicPr preferRelativeResize="0">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4400" y="611188"/>
            <a:ext cx="3352800" cy="220821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283" name="Rectangle 19"/>
          <p:cNvSpPr>
            <a:spLocks noChangeArrowheads="1"/>
          </p:cNvSpPr>
          <p:nvPr/>
        </p:nvSpPr>
        <p:spPr bwMode="auto">
          <a:xfrm>
            <a:off x="6553200" y="2209800"/>
            <a:ext cx="1981200" cy="3733800"/>
          </a:xfrm>
          <a:prstGeom prst="rect">
            <a:avLst/>
          </a:prstGeom>
          <a:noFill/>
          <a:ln w="9525">
            <a:solidFill>
              <a:schemeClr val="bg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en-US" b="1" dirty="0">
                <a:solidFill>
                  <a:schemeClr val="bg1"/>
                </a:solidFill>
              </a:rPr>
              <a:t>DANGER</a:t>
            </a:r>
          </a:p>
          <a:p>
            <a:pPr algn="ctr"/>
            <a:endParaRPr lang="en-US" b="1" dirty="0">
              <a:solidFill>
                <a:schemeClr val="bg1"/>
              </a:solidFill>
            </a:endParaRPr>
          </a:p>
          <a:p>
            <a:pPr algn="ctr"/>
            <a:r>
              <a:rPr lang="en-US" b="1" dirty="0">
                <a:solidFill>
                  <a:schemeClr val="bg1"/>
                </a:solidFill>
              </a:rPr>
              <a:t>BITE</a:t>
            </a:r>
          </a:p>
          <a:p>
            <a:pPr algn="ctr"/>
            <a:endParaRPr lang="en-US" b="1" dirty="0">
              <a:solidFill>
                <a:schemeClr val="bg1"/>
              </a:solidFill>
            </a:endParaRPr>
          </a:p>
          <a:p>
            <a:pPr algn="ctr"/>
            <a:r>
              <a:rPr lang="en-US" b="1" dirty="0">
                <a:solidFill>
                  <a:schemeClr val="bg1"/>
                </a:solidFill>
              </a:rPr>
              <a:t>POISON</a:t>
            </a:r>
          </a:p>
          <a:p>
            <a:pPr algn="ctr"/>
            <a:br>
              <a:rPr lang="en-US" b="1" dirty="0">
                <a:solidFill>
                  <a:schemeClr val="bg1"/>
                </a:solidFill>
              </a:rPr>
            </a:br>
            <a:r>
              <a:rPr lang="en-US" b="1" dirty="0">
                <a:solidFill>
                  <a:schemeClr val="bg1"/>
                </a:solidFill>
              </a:rPr>
              <a:t>TEETH</a:t>
            </a:r>
          </a:p>
          <a:p>
            <a:pPr algn="ctr"/>
            <a:endParaRPr lang="en-US" b="1" dirty="0">
              <a:solidFill>
                <a:schemeClr val="bg1"/>
              </a:solidFill>
            </a:endParaRPr>
          </a:p>
          <a:p>
            <a:pPr algn="ctr"/>
            <a:r>
              <a:rPr lang="en-US" b="1" dirty="0">
                <a:solidFill>
                  <a:schemeClr val="bg1"/>
                </a:solidFill>
              </a:rPr>
              <a:t>FEAR</a:t>
            </a:r>
          </a:p>
          <a:p>
            <a:pPr algn="ctr"/>
            <a:endParaRPr lang="en-US" sz="1800" dirty="0">
              <a:solidFill>
                <a:schemeClr val="bg1"/>
              </a:solidFill>
            </a:endParaRPr>
          </a:p>
        </p:txBody>
      </p:sp>
      <p:pic>
        <p:nvPicPr>
          <p:cNvPr id="11284" name="Picture 2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553200" y="609600"/>
            <a:ext cx="1981200" cy="14859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285" name="Picture 2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914400" y="2971800"/>
            <a:ext cx="2147888" cy="2971800"/>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287" name="Picture 23" descr="107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419600" y="609600"/>
            <a:ext cx="1960563" cy="2514600"/>
          </a:xfrm>
          <a:prstGeom prst="rect">
            <a:avLst/>
          </a:prstGeom>
          <a:noFill/>
          <a:ln w="9525">
            <a:solidFill>
              <a:schemeClr val="tx1"/>
            </a:solidFill>
            <a:miter lim="800000"/>
            <a:headEnd/>
            <a:tailEnd/>
          </a:ln>
          <a:extLst>
            <a:ext uri="{909E8E84-426E-40dd-AFC4-6F175D3DCCD1}">
              <a14:hiddenFill xmlns:a14="http://schemas.microsoft.com/office/drawing/2010/main" xmlns="">
                <a:solidFill>
                  <a:srgbClr val="FFFFFF"/>
                </a:solidFill>
              </a14:hiddenFill>
            </a:ext>
          </a:extLst>
        </p:spPr>
      </p:pic>
      <p:pic>
        <p:nvPicPr>
          <p:cNvPr id="11288" name="Picture 2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352800" y="3551238"/>
            <a:ext cx="2990850" cy="2392362"/>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bg1"/>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6913744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152718"/>
            <a:ext cx="8077200" cy="1371600"/>
          </a:xfrm>
        </p:spPr>
        <p:txBody>
          <a:bodyPr>
            <a:normAutofit fontScale="90000"/>
          </a:bodyPr>
          <a:lstStyle/>
          <a:p>
            <a:pPr algn="l"/>
            <a:r>
              <a:rPr lang="en-US" sz="5400" b="1" dirty="0"/>
              <a:t>Scoring the two Systems</a:t>
            </a:r>
          </a:p>
        </p:txBody>
      </p:sp>
      <p:sp>
        <p:nvSpPr>
          <p:cNvPr id="143363" name="Rectangle 3"/>
          <p:cNvSpPr>
            <a:spLocks noGrp="1" noChangeArrowheads="1"/>
          </p:cNvSpPr>
          <p:nvPr>
            <p:ph type="body" idx="1"/>
          </p:nvPr>
        </p:nvSpPr>
        <p:spPr/>
        <p:txBody>
          <a:bodyPr>
            <a:normAutofit/>
          </a:bodyPr>
          <a:lstStyle/>
          <a:p>
            <a:pPr marL="0" indent="0" algn="ctr">
              <a:lnSpc>
                <a:spcPct val="90000"/>
              </a:lnSpc>
              <a:buNone/>
            </a:pPr>
            <a:endParaRPr lang="en-US" sz="4000" dirty="0"/>
          </a:p>
          <a:p>
            <a:pPr marL="0" indent="0" algn="ctr">
              <a:lnSpc>
                <a:spcPct val="90000"/>
              </a:lnSpc>
              <a:buNone/>
            </a:pPr>
            <a:endParaRPr lang="en-US" sz="4000" dirty="0"/>
          </a:p>
          <a:p>
            <a:pPr marL="0" indent="0" algn="ctr">
              <a:lnSpc>
                <a:spcPct val="90000"/>
              </a:lnSpc>
              <a:buNone/>
            </a:pPr>
            <a:r>
              <a:rPr lang="en-US" sz="4000" dirty="0"/>
              <a:t>Which is </a:t>
            </a:r>
            <a:r>
              <a:rPr lang="en-US" sz="4000" dirty="0">
                <a:solidFill>
                  <a:srgbClr val="FFFF00"/>
                </a:solidFill>
              </a:rPr>
              <a:t>better</a:t>
            </a:r>
            <a:r>
              <a:rPr lang="en-US" sz="4000" dirty="0"/>
              <a:t>?</a:t>
            </a:r>
          </a:p>
          <a:p>
            <a:pPr marL="0" indent="0" algn="ctr">
              <a:lnSpc>
                <a:spcPct val="90000"/>
              </a:lnSpc>
              <a:buNone/>
            </a:pPr>
            <a:endParaRPr lang="en-US" sz="4000" dirty="0"/>
          </a:p>
          <a:p>
            <a:pPr marL="0" indent="0" algn="ctr">
              <a:lnSpc>
                <a:spcPct val="90000"/>
              </a:lnSpc>
              <a:buNone/>
            </a:pPr>
            <a:r>
              <a:rPr lang="en-US" sz="4000" dirty="0">
                <a:solidFill>
                  <a:srgbClr val="FFFF00"/>
                </a:solidFill>
              </a:rPr>
              <a:t>Why</a:t>
            </a:r>
            <a:r>
              <a:rPr lang="en-US" sz="4000" dirty="0"/>
              <a:t>?</a:t>
            </a:r>
          </a:p>
          <a:p>
            <a:pPr marL="0" indent="0" algn="ctr">
              <a:lnSpc>
                <a:spcPct val="90000"/>
              </a:lnSpc>
              <a:buNone/>
            </a:pPr>
            <a:endParaRPr lang="en-US" sz="4000" dirty="0"/>
          </a:p>
        </p:txBody>
      </p:sp>
    </p:spTree>
    <p:extLst>
      <p:ext uri="{BB962C8B-B14F-4D97-AF65-F5344CB8AC3E}">
        <p14:creationId xmlns:p14="http://schemas.microsoft.com/office/powerpoint/2010/main" val="2537173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63">
                                            <p:txEl>
                                              <p:pRg st="2" end="2"/>
                                            </p:txEl>
                                          </p:spTgt>
                                        </p:tgtEl>
                                        <p:attrNameLst>
                                          <p:attrName>style.visibility</p:attrName>
                                        </p:attrNameLst>
                                      </p:cBhvr>
                                      <p:to>
                                        <p:strVal val="visible"/>
                                      </p:to>
                                    </p:set>
                                    <p:animEffect transition="in" filter="fade">
                                      <p:cBhvr>
                                        <p:cTn id="7" dur="500"/>
                                        <p:tgtEl>
                                          <p:spTgt spid="143363">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63">
                                            <p:txEl>
                                              <p:pRg st="4" end="4"/>
                                            </p:txEl>
                                          </p:spTgt>
                                        </p:tgtEl>
                                        <p:attrNameLst>
                                          <p:attrName>style.visibility</p:attrName>
                                        </p:attrNameLst>
                                      </p:cBhvr>
                                      <p:to>
                                        <p:strVal val="visible"/>
                                      </p:to>
                                    </p:set>
                                    <p:animEffect transition="in" filter="fade">
                                      <p:cBhvr>
                                        <p:cTn id="10" dur="500"/>
                                        <p:tgtEl>
                                          <p:spTgt spid="14336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a:xfrm>
            <a:off x="457200" y="152718"/>
            <a:ext cx="8077200" cy="1371600"/>
          </a:xfrm>
        </p:spPr>
        <p:txBody>
          <a:bodyPr>
            <a:normAutofit fontScale="90000"/>
          </a:bodyPr>
          <a:lstStyle/>
          <a:p>
            <a:pPr algn="l"/>
            <a:r>
              <a:rPr lang="en-US" sz="5400" b="1" dirty="0"/>
              <a:t>Scoring the two Systems</a:t>
            </a:r>
          </a:p>
        </p:txBody>
      </p:sp>
      <p:sp>
        <p:nvSpPr>
          <p:cNvPr id="143363" name="Rectangle 3"/>
          <p:cNvSpPr>
            <a:spLocks noGrp="1" noChangeArrowheads="1"/>
          </p:cNvSpPr>
          <p:nvPr>
            <p:ph type="body" idx="1"/>
          </p:nvPr>
        </p:nvSpPr>
        <p:spPr/>
        <p:txBody>
          <a:bodyPr>
            <a:normAutofit/>
          </a:bodyPr>
          <a:lstStyle/>
          <a:p>
            <a:pPr marL="0" indent="0">
              <a:lnSpc>
                <a:spcPct val="90000"/>
              </a:lnSpc>
              <a:buNone/>
            </a:pPr>
            <a:r>
              <a:rPr lang="en-US" sz="2400" dirty="0">
                <a:latin typeface="Arial" panose="020B0604020202020204" pitchFamily="34" charset="0"/>
                <a:cs typeface="Arial" panose="020B0604020202020204" pitchFamily="34" charset="0"/>
              </a:rPr>
              <a:t>Intuition: Stupid?</a:t>
            </a:r>
          </a:p>
          <a:p>
            <a:pPr lvl="1">
              <a:lnSpc>
                <a:spcPct val="90000"/>
              </a:lnSpc>
            </a:pPr>
            <a:r>
              <a:rPr lang="en-US" sz="2400" dirty="0">
                <a:latin typeface="Arial" panose="020B0604020202020204" pitchFamily="34" charset="0"/>
                <a:cs typeface="Arial" panose="020B0604020202020204" pitchFamily="34" charset="0"/>
              </a:rPr>
              <a:t>On the contrary, many complex behaviors </a:t>
            </a:r>
            <a:r>
              <a:rPr lang="en-US" sz="2400" dirty="0">
                <a:solidFill>
                  <a:srgbClr val="FFFF00"/>
                </a:solidFill>
                <a:latin typeface="Arial" panose="020B0604020202020204" pitchFamily="34" charset="0"/>
                <a:cs typeface="Arial" panose="020B0604020202020204" pitchFamily="34" charset="0"/>
              </a:rPr>
              <a:t>become intuitive</a:t>
            </a:r>
            <a:r>
              <a:rPr lang="en-US" sz="2400" dirty="0">
                <a:latin typeface="Arial" panose="020B0604020202020204" pitchFamily="34" charset="0"/>
                <a:cs typeface="Arial" panose="020B0604020202020204" pitchFamily="34" charset="0"/>
              </a:rPr>
              <a:t> as high skill is achieved</a:t>
            </a:r>
          </a:p>
          <a:p>
            <a:pPr>
              <a:lnSpc>
                <a:spcPct val="90000"/>
              </a:lnSpc>
            </a:pPr>
            <a:endParaRPr lang="en-US" sz="2400" dirty="0">
              <a:latin typeface="Arial" panose="020B0604020202020204" pitchFamily="34" charset="0"/>
              <a:cs typeface="Arial" panose="020B0604020202020204" pitchFamily="34" charset="0"/>
            </a:endParaRPr>
          </a:p>
          <a:p>
            <a:pPr marL="0" indent="0">
              <a:lnSpc>
                <a:spcPct val="90000"/>
              </a:lnSpc>
              <a:buNone/>
            </a:pPr>
            <a:r>
              <a:rPr lang="en-US" sz="2400" dirty="0">
                <a:latin typeface="Arial" panose="020B0604020202020204" pitchFamily="34" charset="0"/>
                <a:cs typeface="Arial" panose="020B0604020202020204" pitchFamily="34" charset="0"/>
              </a:rPr>
              <a:t>Reason: Always smart and right?</a:t>
            </a:r>
          </a:p>
          <a:p>
            <a:pPr lvl="1">
              <a:lnSpc>
                <a:spcPct val="90000"/>
              </a:lnSpc>
            </a:pPr>
            <a:r>
              <a:rPr lang="en-US" sz="2400" dirty="0">
                <a:latin typeface="Arial" panose="020B0604020202020204" pitchFamily="34" charset="0"/>
                <a:cs typeface="Arial" panose="020B0604020202020204" pitchFamily="34" charset="0"/>
              </a:rPr>
              <a:t>No. Computations and careful thoughts </a:t>
            </a:r>
            <a:r>
              <a:rPr lang="en-US" sz="2400" dirty="0">
                <a:solidFill>
                  <a:srgbClr val="FFFF00"/>
                </a:solidFill>
                <a:latin typeface="Arial" panose="020B0604020202020204" pitchFamily="34" charset="0"/>
                <a:cs typeface="Arial" panose="020B0604020202020204" pitchFamily="34" charset="0"/>
              </a:rPr>
              <a:t>can be wrong</a:t>
            </a:r>
            <a:r>
              <a:rPr lang="en-US" sz="2400" dirty="0">
                <a:latin typeface="Arial" panose="020B0604020202020204" pitchFamily="34" charset="0"/>
                <a:cs typeface="Arial" panose="020B0604020202020204" pitchFamily="34" charset="0"/>
              </a:rPr>
              <a:t>, both factually and logically. Also, more </a:t>
            </a:r>
            <a:r>
              <a:rPr lang="en-US" sz="2400" dirty="0">
                <a:solidFill>
                  <a:srgbClr val="FFFF00"/>
                </a:solidFill>
                <a:latin typeface="Arial" panose="020B0604020202020204" pitchFamily="34" charset="0"/>
                <a:cs typeface="Arial" panose="020B0604020202020204" pitchFamily="34" charset="0"/>
              </a:rPr>
              <a:t>effortful</a:t>
            </a:r>
            <a:r>
              <a:rPr lang="en-US" sz="2400" dirty="0">
                <a:latin typeface="Arial" panose="020B0604020202020204" pitchFamily="34" charset="0"/>
                <a:cs typeface="Arial" panose="020B0604020202020204" pitchFamily="34" charset="0"/>
              </a:rPr>
              <a:t>.</a:t>
            </a:r>
          </a:p>
          <a:p>
            <a:pPr>
              <a:lnSpc>
                <a:spcPct val="90000"/>
              </a:lnSpc>
            </a:pPr>
            <a:endParaRPr lang="en-US" sz="2400" dirty="0">
              <a:latin typeface="Arial" panose="020B0604020202020204" pitchFamily="34" charset="0"/>
              <a:cs typeface="Arial" panose="020B0604020202020204" pitchFamily="34" charset="0"/>
            </a:endParaRPr>
          </a:p>
          <a:p>
            <a:pPr marL="0" indent="0">
              <a:lnSpc>
                <a:spcPct val="90000"/>
              </a:lnSpc>
              <a:buNone/>
            </a:pPr>
            <a:r>
              <a:rPr lang="en-US" sz="2400" dirty="0">
                <a:latin typeface="Arial" panose="020B0604020202020204" pitchFamily="34" charset="0"/>
                <a:cs typeface="Arial" panose="020B0604020202020204" pitchFamily="34" charset="0"/>
              </a:rPr>
              <a:t>Which System controls judgments and actions?</a:t>
            </a:r>
          </a:p>
          <a:p>
            <a:pPr lvl="1">
              <a:lnSpc>
                <a:spcPct val="90000"/>
              </a:lnSpc>
            </a:pPr>
            <a:r>
              <a:rPr lang="en-US" sz="2400" dirty="0">
                <a:latin typeface="Arial" panose="020B0604020202020204" pitchFamily="34" charset="0"/>
                <a:cs typeface="Arial" panose="020B0604020202020204" pitchFamily="34" charset="0"/>
              </a:rPr>
              <a:t>Normally, behavior is skilled and effortless (intuition), but reason monitors and can try to take over</a:t>
            </a:r>
          </a:p>
        </p:txBody>
      </p:sp>
    </p:spTree>
    <p:extLst>
      <p:ext uri="{BB962C8B-B14F-4D97-AF65-F5344CB8AC3E}">
        <p14:creationId xmlns:p14="http://schemas.microsoft.com/office/powerpoint/2010/main" val="2352592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3363">
                                            <p:txEl>
                                              <p:pRg st="0" end="0"/>
                                            </p:txEl>
                                          </p:spTgt>
                                        </p:tgtEl>
                                        <p:attrNameLst>
                                          <p:attrName>style.visibility</p:attrName>
                                        </p:attrNameLst>
                                      </p:cBhvr>
                                      <p:to>
                                        <p:strVal val="visible"/>
                                      </p:to>
                                    </p:set>
                                    <p:animEffect transition="in" filter="fade">
                                      <p:cBhvr>
                                        <p:cTn id="7" dur="500"/>
                                        <p:tgtEl>
                                          <p:spTgt spid="14336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3363">
                                            <p:txEl>
                                              <p:pRg st="1" end="1"/>
                                            </p:txEl>
                                          </p:spTgt>
                                        </p:tgtEl>
                                        <p:attrNameLst>
                                          <p:attrName>style.visibility</p:attrName>
                                        </p:attrNameLst>
                                      </p:cBhvr>
                                      <p:to>
                                        <p:strVal val="visible"/>
                                      </p:to>
                                    </p:set>
                                    <p:animEffect transition="in" filter="fade">
                                      <p:cBhvr>
                                        <p:cTn id="10" dur="500"/>
                                        <p:tgtEl>
                                          <p:spTgt spid="1433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3363">
                                            <p:txEl>
                                              <p:pRg st="3" end="3"/>
                                            </p:txEl>
                                          </p:spTgt>
                                        </p:tgtEl>
                                        <p:attrNameLst>
                                          <p:attrName>style.visibility</p:attrName>
                                        </p:attrNameLst>
                                      </p:cBhvr>
                                      <p:to>
                                        <p:strVal val="visible"/>
                                      </p:to>
                                    </p:set>
                                    <p:animEffect transition="in" filter="fade">
                                      <p:cBhvr>
                                        <p:cTn id="15" dur="500"/>
                                        <p:tgtEl>
                                          <p:spTgt spid="143363">
                                            <p:txEl>
                                              <p:pRg st="3" end="3"/>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3363">
                                            <p:txEl>
                                              <p:pRg st="4" end="4"/>
                                            </p:txEl>
                                          </p:spTgt>
                                        </p:tgtEl>
                                        <p:attrNameLst>
                                          <p:attrName>style.visibility</p:attrName>
                                        </p:attrNameLst>
                                      </p:cBhvr>
                                      <p:to>
                                        <p:strVal val="visible"/>
                                      </p:to>
                                    </p:set>
                                    <p:animEffect transition="in" filter="fade">
                                      <p:cBhvr>
                                        <p:cTn id="18" dur="500"/>
                                        <p:tgtEl>
                                          <p:spTgt spid="14336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3363">
                                            <p:txEl>
                                              <p:pRg st="6" end="6"/>
                                            </p:txEl>
                                          </p:spTgt>
                                        </p:tgtEl>
                                        <p:attrNameLst>
                                          <p:attrName>style.visibility</p:attrName>
                                        </p:attrNameLst>
                                      </p:cBhvr>
                                      <p:to>
                                        <p:strVal val="visible"/>
                                      </p:to>
                                    </p:set>
                                    <p:animEffect transition="in" filter="fade">
                                      <p:cBhvr>
                                        <p:cTn id="23" dur="500"/>
                                        <p:tgtEl>
                                          <p:spTgt spid="143363">
                                            <p:txEl>
                                              <p:pRg st="6" end="6"/>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43363">
                                            <p:txEl>
                                              <p:pRg st="7" end="7"/>
                                            </p:txEl>
                                          </p:spTgt>
                                        </p:tgtEl>
                                        <p:attrNameLst>
                                          <p:attrName>style.visibility</p:attrName>
                                        </p:attrNameLst>
                                      </p:cBhvr>
                                      <p:to>
                                        <p:strVal val="visible"/>
                                      </p:to>
                                    </p:set>
                                    <p:animEffect transition="in" filter="fade">
                                      <p:cBhvr>
                                        <p:cTn id="26" dur="500"/>
                                        <p:tgtEl>
                                          <p:spTgt spid="14336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9A235-09EC-44E4-9919-D8FE666FB3C2}"/>
              </a:ext>
            </a:extLst>
          </p:cNvPr>
          <p:cNvSpPr>
            <a:spLocks noGrp="1"/>
          </p:cNvSpPr>
          <p:nvPr>
            <p:ph type="title"/>
          </p:nvPr>
        </p:nvSpPr>
        <p:spPr/>
        <p:txBody>
          <a:bodyPr/>
          <a:lstStyle/>
          <a:p>
            <a:r>
              <a:rPr lang="en-US" dirty="0"/>
              <a:t>Trait versus State</a:t>
            </a:r>
          </a:p>
        </p:txBody>
      </p:sp>
      <p:sp>
        <p:nvSpPr>
          <p:cNvPr id="3" name="Content Placeholder 2">
            <a:extLst>
              <a:ext uri="{FF2B5EF4-FFF2-40B4-BE49-F238E27FC236}">
                <a16:creationId xmlns:a16="http://schemas.microsoft.com/office/drawing/2014/main" id="{4780A3BA-CE13-4B71-AD65-42565E0B9234}"/>
              </a:ext>
            </a:extLst>
          </p:cNvPr>
          <p:cNvSpPr>
            <a:spLocks noGrp="1"/>
          </p:cNvSpPr>
          <p:nvPr>
            <p:ph idx="1"/>
          </p:nvPr>
        </p:nvSpPr>
        <p:spPr/>
        <p:txBody>
          <a:bodyPr/>
          <a:lstStyle/>
          <a:p>
            <a:r>
              <a:rPr lang="en-US" dirty="0"/>
              <a:t>CRT score = How much you </a:t>
            </a:r>
            <a:r>
              <a:rPr lang="en-US" dirty="0">
                <a:solidFill>
                  <a:srgbClr val="FFFF00"/>
                </a:solidFill>
              </a:rPr>
              <a:t>generally</a:t>
            </a:r>
            <a:r>
              <a:rPr lang="en-US" dirty="0"/>
              <a:t> tend to </a:t>
            </a:r>
            <a:br>
              <a:rPr lang="en-US" dirty="0"/>
            </a:br>
            <a:r>
              <a:rPr lang="en-US" dirty="0"/>
              <a:t>                     deliberate </a:t>
            </a:r>
          </a:p>
          <a:p>
            <a:endParaRPr lang="en-US" dirty="0"/>
          </a:p>
          <a:p>
            <a:r>
              <a:rPr lang="en-US" u="sng" dirty="0"/>
              <a:t>Moment to moment </a:t>
            </a:r>
            <a:r>
              <a:rPr lang="en-US" u="sng" dirty="0">
                <a:solidFill>
                  <a:srgbClr val="FFFF00"/>
                </a:solidFill>
              </a:rPr>
              <a:t>variation</a:t>
            </a:r>
          </a:p>
          <a:p>
            <a:r>
              <a:rPr lang="en-US" dirty="0"/>
              <a:t>Tired, hungry, distracted, emotional → Less deliberation</a:t>
            </a:r>
          </a:p>
          <a:p>
            <a:r>
              <a:rPr lang="en-US" dirty="0"/>
              <a:t>High stakes → More deliberation</a:t>
            </a:r>
          </a:p>
        </p:txBody>
      </p:sp>
    </p:spTree>
    <p:extLst>
      <p:ext uri="{BB962C8B-B14F-4D97-AF65-F5344CB8AC3E}">
        <p14:creationId xmlns:p14="http://schemas.microsoft.com/office/powerpoint/2010/main" val="5205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6727-67CF-465C-97C7-4E1D7BDE5F1F}"/>
              </a:ext>
            </a:extLst>
          </p:cNvPr>
          <p:cNvSpPr>
            <a:spLocks noGrp="1"/>
          </p:cNvSpPr>
          <p:nvPr>
            <p:ph type="title"/>
          </p:nvPr>
        </p:nvSpPr>
        <p:spPr>
          <a:xfrm>
            <a:off x="304800" y="76200"/>
            <a:ext cx="8382000" cy="1143000"/>
          </a:xfrm>
        </p:spPr>
        <p:txBody>
          <a:bodyPr/>
          <a:lstStyle/>
          <a:p>
            <a:r>
              <a:rPr lang="en-US" dirty="0"/>
              <a:t>What </a:t>
            </a:r>
            <a:r>
              <a:rPr lang="en-US" dirty="0">
                <a:solidFill>
                  <a:srgbClr val="FFFF00"/>
                </a:solidFill>
              </a:rPr>
              <a:t>makes</a:t>
            </a:r>
            <a:r>
              <a:rPr lang="en-US" dirty="0"/>
              <a:t> you think?</a:t>
            </a:r>
          </a:p>
        </p:txBody>
      </p:sp>
      <p:pic>
        <p:nvPicPr>
          <p:cNvPr id="5" name="Content Placeholder 4">
            <a:extLst>
              <a:ext uri="{FF2B5EF4-FFF2-40B4-BE49-F238E27FC236}">
                <a16:creationId xmlns:a16="http://schemas.microsoft.com/office/drawing/2014/main" id="{DC4B6FC6-66CD-4B98-9C5B-1040C21AA611}"/>
              </a:ext>
            </a:extLst>
          </p:cNvPr>
          <p:cNvPicPr>
            <a:picLocks noGrp="1" noChangeAspect="1"/>
          </p:cNvPicPr>
          <p:nvPr>
            <p:ph idx="1"/>
          </p:nvPr>
        </p:nvPicPr>
        <p:blipFill rotWithShape="1">
          <a:blip r:embed="rId2"/>
          <a:srcRect l="25501"/>
          <a:stretch/>
        </p:blipFill>
        <p:spPr>
          <a:xfrm>
            <a:off x="2047120" y="1143000"/>
            <a:ext cx="4897359" cy="5336127"/>
          </a:xfrm>
        </p:spPr>
      </p:pic>
      <p:sp>
        <p:nvSpPr>
          <p:cNvPr id="6" name="Freeform: Shape 5">
            <a:extLst>
              <a:ext uri="{FF2B5EF4-FFF2-40B4-BE49-F238E27FC236}">
                <a16:creationId xmlns:a16="http://schemas.microsoft.com/office/drawing/2014/main" id="{2C5AAB13-A471-4555-8F53-2C140E6A52F7}"/>
              </a:ext>
            </a:extLst>
          </p:cNvPr>
          <p:cNvSpPr/>
          <p:nvPr/>
        </p:nvSpPr>
        <p:spPr>
          <a:xfrm>
            <a:off x="3238052" y="2043953"/>
            <a:ext cx="3044414" cy="1075765"/>
          </a:xfrm>
          <a:custGeom>
            <a:avLst/>
            <a:gdLst>
              <a:gd name="connsiteX0" fmla="*/ 473336 w 3044414"/>
              <a:gd name="connsiteY0" fmla="*/ 0 h 1075765"/>
              <a:gd name="connsiteX1" fmla="*/ 473336 w 3044414"/>
              <a:gd name="connsiteY1" fmla="*/ 0 h 1075765"/>
              <a:gd name="connsiteX2" fmla="*/ 2517289 w 3044414"/>
              <a:gd name="connsiteY2" fmla="*/ 21516 h 1075765"/>
              <a:gd name="connsiteX3" fmla="*/ 3044414 w 3044414"/>
              <a:gd name="connsiteY3" fmla="*/ 1075765 h 1075765"/>
              <a:gd name="connsiteX4" fmla="*/ 2097741 w 3044414"/>
              <a:gd name="connsiteY4" fmla="*/ 1054250 h 1075765"/>
              <a:gd name="connsiteX5" fmla="*/ 1721223 w 3044414"/>
              <a:gd name="connsiteY5" fmla="*/ 796066 h 1075765"/>
              <a:gd name="connsiteX6" fmla="*/ 1140310 w 3044414"/>
              <a:gd name="connsiteY6" fmla="*/ 806824 h 1075765"/>
              <a:gd name="connsiteX7" fmla="*/ 753035 w 3044414"/>
              <a:gd name="connsiteY7" fmla="*/ 537883 h 1075765"/>
              <a:gd name="connsiteX8" fmla="*/ 0 w 3044414"/>
              <a:gd name="connsiteY8" fmla="*/ 516367 h 1075765"/>
              <a:gd name="connsiteX9" fmla="*/ 43030 w 3044414"/>
              <a:gd name="connsiteY9" fmla="*/ 86061 h 1075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44414" h="1075765">
                <a:moveTo>
                  <a:pt x="473336" y="0"/>
                </a:moveTo>
                <a:lnTo>
                  <a:pt x="473336" y="0"/>
                </a:lnTo>
                <a:lnTo>
                  <a:pt x="2517289" y="21516"/>
                </a:lnTo>
                <a:lnTo>
                  <a:pt x="3044414" y="1075765"/>
                </a:lnTo>
                <a:lnTo>
                  <a:pt x="2097741" y="1054250"/>
                </a:lnTo>
                <a:lnTo>
                  <a:pt x="1721223" y="796066"/>
                </a:lnTo>
                <a:lnTo>
                  <a:pt x="1140310" y="806824"/>
                </a:lnTo>
                <a:lnTo>
                  <a:pt x="753035" y="537883"/>
                </a:lnTo>
                <a:lnTo>
                  <a:pt x="0" y="516367"/>
                </a:lnTo>
                <a:lnTo>
                  <a:pt x="43030" y="86061"/>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F0612087-49FB-4727-9A66-4898965FA7A0}"/>
              </a:ext>
            </a:extLst>
          </p:cNvPr>
          <p:cNvSpPr/>
          <p:nvPr/>
        </p:nvSpPr>
        <p:spPr>
          <a:xfrm>
            <a:off x="5475642" y="4281544"/>
            <a:ext cx="1366222" cy="1215614"/>
          </a:xfrm>
          <a:custGeom>
            <a:avLst/>
            <a:gdLst>
              <a:gd name="connsiteX0" fmla="*/ 268942 w 1366222"/>
              <a:gd name="connsiteY0" fmla="*/ 0 h 1215614"/>
              <a:gd name="connsiteX1" fmla="*/ 1140311 w 1366222"/>
              <a:gd name="connsiteY1" fmla="*/ 21515 h 1215614"/>
              <a:gd name="connsiteX2" fmla="*/ 1366222 w 1366222"/>
              <a:gd name="connsiteY2" fmla="*/ 892884 h 1215614"/>
              <a:gd name="connsiteX3" fmla="*/ 1032734 w 1366222"/>
              <a:gd name="connsiteY3" fmla="*/ 1215614 h 1215614"/>
              <a:gd name="connsiteX4" fmla="*/ 0 w 1366222"/>
              <a:gd name="connsiteY4" fmla="*/ 1043491 h 1215614"/>
              <a:gd name="connsiteX5" fmla="*/ 139850 w 1366222"/>
              <a:gd name="connsiteY5" fmla="*/ 451821 h 1215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6222" h="1215614">
                <a:moveTo>
                  <a:pt x="268942" y="0"/>
                </a:moveTo>
                <a:lnTo>
                  <a:pt x="1140311" y="21515"/>
                </a:lnTo>
                <a:lnTo>
                  <a:pt x="1366222" y="892884"/>
                </a:lnTo>
                <a:lnTo>
                  <a:pt x="1032734" y="1215614"/>
                </a:lnTo>
                <a:lnTo>
                  <a:pt x="0" y="1043491"/>
                </a:lnTo>
                <a:lnTo>
                  <a:pt x="139850" y="451821"/>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6E129E68-9728-4E4C-A995-862AAA4D1BC2}"/>
              </a:ext>
            </a:extLst>
          </p:cNvPr>
          <p:cNvSpPr/>
          <p:nvPr/>
        </p:nvSpPr>
        <p:spPr>
          <a:xfrm>
            <a:off x="3550024" y="4292301"/>
            <a:ext cx="1463040" cy="2022438"/>
          </a:xfrm>
          <a:custGeom>
            <a:avLst/>
            <a:gdLst>
              <a:gd name="connsiteX0" fmla="*/ 290456 w 1463040"/>
              <a:gd name="connsiteY0" fmla="*/ 0 h 2022438"/>
              <a:gd name="connsiteX1" fmla="*/ 1312432 w 1463040"/>
              <a:gd name="connsiteY1" fmla="*/ 64546 h 2022438"/>
              <a:gd name="connsiteX2" fmla="*/ 1452282 w 1463040"/>
              <a:gd name="connsiteY2" fmla="*/ 968188 h 2022438"/>
              <a:gd name="connsiteX3" fmla="*/ 1463040 w 1463040"/>
              <a:gd name="connsiteY3" fmla="*/ 2022438 h 2022438"/>
              <a:gd name="connsiteX4" fmla="*/ 161364 w 1463040"/>
              <a:gd name="connsiteY4" fmla="*/ 1979407 h 2022438"/>
              <a:gd name="connsiteX5" fmla="*/ 0 w 1463040"/>
              <a:gd name="connsiteY5" fmla="*/ 408791 h 2022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63040" h="2022438">
                <a:moveTo>
                  <a:pt x="290456" y="0"/>
                </a:moveTo>
                <a:lnTo>
                  <a:pt x="1312432" y="64546"/>
                </a:lnTo>
                <a:lnTo>
                  <a:pt x="1452282" y="968188"/>
                </a:lnTo>
                <a:lnTo>
                  <a:pt x="1463040" y="2022438"/>
                </a:lnTo>
                <a:lnTo>
                  <a:pt x="161364" y="1979407"/>
                </a:lnTo>
                <a:lnTo>
                  <a:pt x="0" y="408791"/>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C73D6009-BEB1-4DCE-ADA0-C13B84A6DE23}"/>
              </a:ext>
            </a:extLst>
          </p:cNvPr>
          <p:cNvSpPr/>
          <p:nvPr/>
        </p:nvSpPr>
        <p:spPr>
          <a:xfrm>
            <a:off x="2162287" y="4324574"/>
            <a:ext cx="1301675" cy="2108499"/>
          </a:xfrm>
          <a:custGeom>
            <a:avLst/>
            <a:gdLst>
              <a:gd name="connsiteX0" fmla="*/ 1118795 w 1301675"/>
              <a:gd name="connsiteY0" fmla="*/ 0 h 2108499"/>
              <a:gd name="connsiteX1" fmla="*/ 182880 w 1301675"/>
              <a:gd name="connsiteY1" fmla="*/ 107577 h 2108499"/>
              <a:gd name="connsiteX2" fmla="*/ 0 w 1301675"/>
              <a:gd name="connsiteY2" fmla="*/ 2000922 h 2108499"/>
              <a:gd name="connsiteX3" fmla="*/ 96819 w 1301675"/>
              <a:gd name="connsiteY3" fmla="*/ 2108499 h 2108499"/>
              <a:gd name="connsiteX4" fmla="*/ 1237129 w 1301675"/>
              <a:gd name="connsiteY4" fmla="*/ 2086984 h 2108499"/>
              <a:gd name="connsiteX5" fmla="*/ 1301675 w 1301675"/>
              <a:gd name="connsiteY5" fmla="*/ 484094 h 2108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675" h="2108499">
                <a:moveTo>
                  <a:pt x="1118795" y="0"/>
                </a:moveTo>
                <a:lnTo>
                  <a:pt x="182880" y="107577"/>
                </a:lnTo>
                <a:lnTo>
                  <a:pt x="0" y="2000922"/>
                </a:lnTo>
                <a:lnTo>
                  <a:pt x="96819" y="2108499"/>
                </a:lnTo>
                <a:lnTo>
                  <a:pt x="1237129" y="2086984"/>
                </a:lnTo>
                <a:lnTo>
                  <a:pt x="1301675" y="484094"/>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C626BFAC-DEE9-4A33-96B8-6760D3B44939}"/>
              </a:ext>
            </a:extLst>
          </p:cNvPr>
          <p:cNvSpPr/>
          <p:nvPr/>
        </p:nvSpPr>
        <p:spPr>
          <a:xfrm>
            <a:off x="2700169" y="2571078"/>
            <a:ext cx="4077149" cy="1721223"/>
          </a:xfrm>
          <a:custGeom>
            <a:avLst/>
            <a:gdLst>
              <a:gd name="connsiteX0" fmla="*/ 279699 w 4077149"/>
              <a:gd name="connsiteY0" fmla="*/ 1710466 h 1721223"/>
              <a:gd name="connsiteX1" fmla="*/ 4077149 w 4077149"/>
              <a:gd name="connsiteY1" fmla="*/ 1721223 h 1721223"/>
              <a:gd name="connsiteX2" fmla="*/ 4023360 w 4077149"/>
              <a:gd name="connsiteY2" fmla="*/ 1387736 h 1721223"/>
              <a:gd name="connsiteX3" fmla="*/ 3022899 w 4077149"/>
              <a:gd name="connsiteY3" fmla="*/ 968188 h 1721223"/>
              <a:gd name="connsiteX4" fmla="*/ 2936838 w 4077149"/>
              <a:gd name="connsiteY4" fmla="*/ 505609 h 1721223"/>
              <a:gd name="connsiteX5" fmla="*/ 2657139 w 4077149"/>
              <a:gd name="connsiteY5" fmla="*/ 527124 h 1721223"/>
              <a:gd name="connsiteX6" fmla="*/ 2162287 w 4077149"/>
              <a:gd name="connsiteY6" fmla="*/ 570155 h 1721223"/>
              <a:gd name="connsiteX7" fmla="*/ 2108499 w 4077149"/>
              <a:gd name="connsiteY7" fmla="*/ 247426 h 1721223"/>
              <a:gd name="connsiteX8" fmla="*/ 1968650 w 4077149"/>
              <a:gd name="connsiteY8" fmla="*/ 258183 h 1721223"/>
              <a:gd name="connsiteX9" fmla="*/ 1957892 w 4077149"/>
              <a:gd name="connsiteY9" fmla="*/ 494851 h 1721223"/>
              <a:gd name="connsiteX10" fmla="*/ 1602890 w 4077149"/>
              <a:gd name="connsiteY10" fmla="*/ 473336 h 1721223"/>
              <a:gd name="connsiteX11" fmla="*/ 1215615 w 4077149"/>
              <a:gd name="connsiteY11" fmla="*/ 32273 h 1721223"/>
              <a:gd name="connsiteX12" fmla="*/ 1021977 w 4077149"/>
              <a:gd name="connsiteY12" fmla="*/ 0 h 1721223"/>
              <a:gd name="connsiteX13" fmla="*/ 860612 w 4077149"/>
              <a:gd name="connsiteY13" fmla="*/ 225910 h 1721223"/>
              <a:gd name="connsiteX14" fmla="*/ 0 w 4077149"/>
              <a:gd name="connsiteY14" fmla="*/ 1086522 h 1721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77149" h="1721223">
                <a:moveTo>
                  <a:pt x="279699" y="1710466"/>
                </a:moveTo>
                <a:lnTo>
                  <a:pt x="4077149" y="1721223"/>
                </a:lnTo>
                <a:lnTo>
                  <a:pt x="4023360" y="1387736"/>
                </a:lnTo>
                <a:lnTo>
                  <a:pt x="3022899" y="968188"/>
                </a:lnTo>
                <a:lnTo>
                  <a:pt x="2936838" y="505609"/>
                </a:lnTo>
                <a:lnTo>
                  <a:pt x="2657139" y="527124"/>
                </a:lnTo>
                <a:lnTo>
                  <a:pt x="2162287" y="570155"/>
                </a:lnTo>
                <a:lnTo>
                  <a:pt x="2108499" y="247426"/>
                </a:lnTo>
                <a:lnTo>
                  <a:pt x="1968650" y="258183"/>
                </a:lnTo>
                <a:lnTo>
                  <a:pt x="1957892" y="494851"/>
                </a:lnTo>
                <a:lnTo>
                  <a:pt x="1602890" y="473336"/>
                </a:lnTo>
                <a:lnTo>
                  <a:pt x="1215615" y="32273"/>
                </a:lnTo>
                <a:lnTo>
                  <a:pt x="1021977" y="0"/>
                </a:lnTo>
                <a:lnTo>
                  <a:pt x="860612" y="225910"/>
                </a:lnTo>
                <a:lnTo>
                  <a:pt x="0" y="1086522"/>
                </a:ln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3288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grpId="0" nodeType="click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xit" presetSubtype="0" fill="hold" grpId="1" nodeType="clickEffect">
                                  <p:stCondLst>
                                    <p:cond delay="0"/>
                                  </p:stCondLst>
                                  <p:childTnLst>
                                    <p:animEffect transition="out" filter="fade">
                                      <p:cBhvr>
                                        <p:cTn id="40" dur="500"/>
                                        <p:tgtEl>
                                          <p:spTgt spid="9"/>
                                        </p:tgtEl>
                                      </p:cBhvr>
                                    </p:animEffect>
                                    <p:set>
                                      <p:cBhvr>
                                        <p:cTn id="4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P spid="9" grpId="1" animBg="1"/>
      <p:bldP spid="12" grpId="0" animBg="1"/>
      <p:bldP spid="12"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normAutofit/>
          </a:bodyPr>
          <a:lstStyle/>
          <a:p>
            <a:r>
              <a:rPr lang="en-US" sz="5400" dirty="0"/>
              <a:t>Heuristics</a:t>
            </a:r>
            <a:endParaRPr lang="en-US" sz="5400" dirty="0">
              <a:solidFill>
                <a:srgbClr val="A50021"/>
              </a:solidFill>
            </a:endParaRPr>
          </a:p>
        </p:txBody>
      </p:sp>
      <p:sp>
        <p:nvSpPr>
          <p:cNvPr id="61443" name="Rectangle 3"/>
          <p:cNvSpPr>
            <a:spLocks noGrp="1" noChangeArrowheads="1"/>
          </p:cNvSpPr>
          <p:nvPr>
            <p:ph type="body" idx="1"/>
          </p:nvPr>
        </p:nvSpPr>
        <p:spPr/>
        <p:txBody>
          <a:bodyPr>
            <a:normAutofit/>
          </a:bodyPr>
          <a:lstStyle/>
          <a:p>
            <a:pPr marL="0" indent="0">
              <a:buFontTx/>
              <a:buNone/>
            </a:pPr>
            <a:r>
              <a:rPr lang="en-US" b="0" dirty="0"/>
              <a:t>Methods that use principles of effort reduction and </a:t>
            </a:r>
            <a:r>
              <a:rPr lang="en-US" b="0" dirty="0">
                <a:solidFill>
                  <a:srgbClr val="FFFF00"/>
                </a:solidFill>
              </a:rPr>
              <a:t>simplification</a:t>
            </a:r>
            <a:r>
              <a:rPr lang="en-US" b="0" dirty="0"/>
              <a:t> </a:t>
            </a:r>
          </a:p>
          <a:p>
            <a:pPr marL="0" indent="0"/>
            <a:endParaRPr lang="en-US" b="0" dirty="0"/>
          </a:p>
          <a:p>
            <a:pPr marL="0" indent="0">
              <a:buNone/>
            </a:pPr>
            <a:r>
              <a:rPr lang="en-US" b="0" dirty="0"/>
              <a:t>Allow decision-makers to process information and reach decisions in a </a:t>
            </a:r>
            <a:r>
              <a:rPr lang="en-US" b="0" dirty="0">
                <a:solidFill>
                  <a:srgbClr val="FFFF00"/>
                </a:solidFill>
              </a:rPr>
              <a:t>less effortful </a:t>
            </a:r>
            <a:r>
              <a:rPr lang="en-US" b="0" dirty="0"/>
              <a:t>manner than optimal decision rules</a:t>
            </a:r>
          </a:p>
          <a:p>
            <a:pPr marL="0" indent="0">
              <a:buNone/>
            </a:pPr>
            <a:endParaRPr lang="en-US" dirty="0"/>
          </a:p>
          <a:p>
            <a:pPr marL="0" indent="0">
              <a:buNone/>
            </a:pPr>
            <a:r>
              <a:rPr lang="en-US" b="0" dirty="0"/>
              <a:t>Rules of thumb = </a:t>
            </a:r>
            <a:r>
              <a:rPr lang="en-US" b="0" dirty="0">
                <a:solidFill>
                  <a:srgbClr val="FFFF00"/>
                </a:solidFill>
              </a:rPr>
              <a:t>typically </a:t>
            </a:r>
            <a:r>
              <a:rPr lang="en-US" b="0" dirty="0"/>
              <a:t>work, but sometimes lead you astray</a:t>
            </a:r>
          </a:p>
        </p:txBody>
      </p:sp>
    </p:spTree>
    <p:extLst>
      <p:ext uri="{BB962C8B-B14F-4D97-AF65-F5344CB8AC3E}">
        <p14:creationId xmlns:p14="http://schemas.microsoft.com/office/powerpoint/2010/main" val="138304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fade">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1443">
                                            <p:txEl>
                                              <p:pRg st="2" end="2"/>
                                            </p:txEl>
                                          </p:spTgt>
                                        </p:tgtEl>
                                        <p:attrNameLst>
                                          <p:attrName>style.visibility</p:attrName>
                                        </p:attrNameLst>
                                      </p:cBhvr>
                                      <p:to>
                                        <p:strVal val="visible"/>
                                      </p:to>
                                    </p:set>
                                    <p:animEffect transition="in" filter="fade">
                                      <p:cBhvr>
                                        <p:cTn id="12" dur="500"/>
                                        <p:tgtEl>
                                          <p:spTgt spid="6144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1443">
                                            <p:txEl>
                                              <p:pRg st="4" end="4"/>
                                            </p:txEl>
                                          </p:spTgt>
                                        </p:tgtEl>
                                        <p:attrNameLst>
                                          <p:attrName>style.visibility</p:attrName>
                                        </p:attrNameLst>
                                      </p:cBhvr>
                                      <p:to>
                                        <p:strVal val="visible"/>
                                      </p:to>
                                    </p:set>
                                    <p:animEffect transition="in" filter="fade">
                                      <p:cBhvr>
                                        <p:cTn id="17" dur="500"/>
                                        <p:tgtEl>
                                          <p:spTgt spid="61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4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sz="5400" dirty="0"/>
              <a:t>Biases</a:t>
            </a:r>
          </a:p>
        </p:txBody>
      </p:sp>
      <p:sp>
        <p:nvSpPr>
          <p:cNvPr id="73731" name="Rectangle 3"/>
          <p:cNvSpPr>
            <a:spLocks noGrp="1" noChangeArrowheads="1"/>
          </p:cNvSpPr>
          <p:nvPr>
            <p:ph type="body" idx="1"/>
          </p:nvPr>
        </p:nvSpPr>
        <p:spPr>
          <a:xfrm>
            <a:off x="304800" y="1600200"/>
            <a:ext cx="8686800" cy="5105400"/>
          </a:xfrm>
        </p:spPr>
        <p:txBody>
          <a:bodyPr>
            <a:normAutofit lnSpcReduction="10000"/>
          </a:bodyPr>
          <a:lstStyle/>
          <a:p>
            <a:pPr>
              <a:lnSpc>
                <a:spcPct val="90000"/>
              </a:lnSpc>
            </a:pPr>
            <a:r>
              <a:rPr lang="en-US" b="0" dirty="0"/>
              <a:t>Because heuristics often do not adhere to normative rules (e.g., logic, probability), they produce errors that are both </a:t>
            </a:r>
            <a:r>
              <a:rPr lang="en-US" b="0" dirty="0">
                <a:solidFill>
                  <a:srgbClr val="FFFF00"/>
                </a:solidFill>
              </a:rPr>
              <a:t>systematic</a:t>
            </a:r>
            <a:r>
              <a:rPr lang="en-US" b="0" dirty="0"/>
              <a:t> and </a:t>
            </a:r>
            <a:r>
              <a:rPr lang="en-US" b="0" dirty="0">
                <a:solidFill>
                  <a:srgbClr val="FFFF00"/>
                </a:solidFill>
              </a:rPr>
              <a:t>predictable</a:t>
            </a:r>
          </a:p>
          <a:p>
            <a:pPr>
              <a:lnSpc>
                <a:spcPct val="90000"/>
              </a:lnSpc>
              <a:buFontTx/>
              <a:buChar char="-"/>
            </a:pPr>
            <a:endParaRPr lang="en-US" b="1" i="1" dirty="0"/>
          </a:p>
          <a:p>
            <a:pPr>
              <a:lnSpc>
                <a:spcPct val="90000"/>
              </a:lnSpc>
            </a:pPr>
            <a:r>
              <a:rPr lang="en-US" b="0" dirty="0"/>
              <a:t>Conceptual Framework: </a:t>
            </a:r>
            <a:br>
              <a:rPr lang="en-US" b="0" dirty="0"/>
            </a:br>
            <a:r>
              <a:rPr lang="en-US" b="0" dirty="0"/>
              <a:t>Intuition = </a:t>
            </a:r>
            <a:r>
              <a:rPr lang="en-US" b="0" dirty="0">
                <a:solidFill>
                  <a:srgbClr val="FFFF00"/>
                </a:solidFill>
              </a:rPr>
              <a:t>typically </a:t>
            </a:r>
            <a:r>
              <a:rPr lang="en-US" b="0" dirty="0"/>
              <a:t>successful response</a:t>
            </a:r>
          </a:p>
          <a:p>
            <a:pPr>
              <a:lnSpc>
                <a:spcPct val="90000"/>
              </a:lnSpc>
            </a:pPr>
            <a:r>
              <a:rPr lang="en-US" dirty="0"/>
              <a:t>→ Note that this means that intuitive/heuristic </a:t>
            </a:r>
            <a:br>
              <a:rPr lang="en-US" dirty="0"/>
            </a:br>
            <a:r>
              <a:rPr lang="en-US" dirty="0"/>
              <a:t>     responses are often right – it’s just in </a:t>
            </a:r>
            <a:br>
              <a:rPr lang="en-US" dirty="0"/>
            </a:br>
            <a:r>
              <a:rPr lang="en-US" dirty="0"/>
              <a:t>     atypical situations that they lead you astray</a:t>
            </a:r>
          </a:p>
          <a:p>
            <a:pPr>
              <a:lnSpc>
                <a:spcPct val="90000"/>
              </a:lnSpc>
            </a:pPr>
            <a:r>
              <a:rPr lang="en-US" b="0" dirty="0">
                <a:solidFill>
                  <a:srgbClr val="FFFF00"/>
                </a:solidFill>
              </a:rPr>
              <a:t>Learning</a:t>
            </a:r>
            <a:r>
              <a:rPr lang="en-US" b="0" dirty="0"/>
              <a:t> about biases helps reason </a:t>
            </a:r>
            <a:r>
              <a:rPr lang="en-US" b="0" dirty="0">
                <a:solidFill>
                  <a:srgbClr val="FFFF00"/>
                </a:solidFill>
              </a:rPr>
              <a:t>adjust</a:t>
            </a:r>
            <a:r>
              <a:rPr lang="en-US" b="0" dirty="0"/>
              <a:t> </a:t>
            </a:r>
          </a:p>
        </p:txBody>
      </p:sp>
    </p:spTree>
    <p:extLst>
      <p:ext uri="{BB962C8B-B14F-4D97-AF65-F5344CB8AC3E}">
        <p14:creationId xmlns:p14="http://schemas.microsoft.com/office/powerpoint/2010/main" val="2560323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animEffect transition="in" filter="fade">
                                      <p:cBhvr>
                                        <p:cTn id="7" dur="500"/>
                                        <p:tgtEl>
                                          <p:spTgt spid="737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3731">
                                            <p:txEl>
                                              <p:pRg st="2" end="2"/>
                                            </p:txEl>
                                          </p:spTgt>
                                        </p:tgtEl>
                                        <p:attrNameLst>
                                          <p:attrName>style.visibility</p:attrName>
                                        </p:attrNameLst>
                                      </p:cBhvr>
                                      <p:to>
                                        <p:strVal val="visible"/>
                                      </p:to>
                                    </p:set>
                                    <p:animEffect transition="in" filter="fade">
                                      <p:cBhvr>
                                        <p:cTn id="12" dur="500"/>
                                        <p:tgtEl>
                                          <p:spTgt spid="737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3731">
                                            <p:txEl>
                                              <p:pRg st="3" end="3"/>
                                            </p:txEl>
                                          </p:spTgt>
                                        </p:tgtEl>
                                        <p:attrNameLst>
                                          <p:attrName>style.visibility</p:attrName>
                                        </p:attrNameLst>
                                      </p:cBhvr>
                                      <p:to>
                                        <p:strVal val="visible"/>
                                      </p:to>
                                    </p:set>
                                    <p:animEffect transition="in" filter="fade">
                                      <p:cBhvr>
                                        <p:cTn id="17" dur="500"/>
                                        <p:tgtEl>
                                          <p:spTgt spid="737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731">
                                            <p:txEl>
                                              <p:pRg st="4" end="4"/>
                                            </p:txEl>
                                          </p:spTgt>
                                        </p:tgtEl>
                                        <p:attrNameLst>
                                          <p:attrName>style.visibility</p:attrName>
                                        </p:attrNameLst>
                                      </p:cBhvr>
                                      <p:to>
                                        <p:strVal val="visible"/>
                                      </p:to>
                                    </p:set>
                                    <p:animEffect transition="in" filter="fade">
                                      <p:cBhvr>
                                        <p:cTn id="22" dur="500"/>
                                        <p:tgtEl>
                                          <p:spTgt spid="737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1"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14400" y="762000"/>
            <a:ext cx="1471878" cy="769441"/>
          </a:xfrm>
          <a:prstGeom prst="rect">
            <a:avLst/>
          </a:prstGeom>
          <a:noFill/>
        </p:spPr>
        <p:txBody>
          <a:bodyPr wrap="none" rtlCol="0">
            <a:spAutoFit/>
          </a:bodyPr>
          <a:lstStyle/>
          <a:p>
            <a:r>
              <a:rPr lang="en-US" sz="4400" dirty="0">
                <a:solidFill>
                  <a:schemeClr val="bg1"/>
                </a:solidFill>
              </a:rPr>
              <a:t>Ease</a:t>
            </a:r>
          </a:p>
        </p:txBody>
      </p:sp>
      <p:sp>
        <p:nvSpPr>
          <p:cNvPr id="5" name="TextBox 4"/>
          <p:cNvSpPr txBox="1"/>
          <p:nvPr/>
        </p:nvSpPr>
        <p:spPr>
          <a:xfrm>
            <a:off x="6106388" y="5486400"/>
            <a:ext cx="2504212" cy="769441"/>
          </a:xfrm>
          <a:prstGeom prst="rect">
            <a:avLst/>
          </a:prstGeom>
          <a:noFill/>
        </p:spPr>
        <p:txBody>
          <a:bodyPr wrap="none" rtlCol="0">
            <a:spAutoFit/>
          </a:bodyPr>
          <a:lstStyle/>
          <a:p>
            <a:r>
              <a:rPr lang="en-US" sz="4400" dirty="0">
                <a:solidFill>
                  <a:schemeClr val="bg1"/>
                </a:solidFill>
              </a:rPr>
              <a:t>Flexibility</a:t>
            </a:r>
          </a:p>
        </p:txBody>
      </p:sp>
      <p:sp>
        <p:nvSpPr>
          <p:cNvPr id="6" name="Arrow: Left-Right 5"/>
          <p:cNvSpPr/>
          <p:nvPr/>
        </p:nvSpPr>
        <p:spPr>
          <a:xfrm rot="2335650">
            <a:off x="1861045" y="2953952"/>
            <a:ext cx="5257800" cy="990600"/>
          </a:xfrm>
          <a:prstGeom prst="leftRight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4267200" y="394554"/>
            <a:ext cx="4572000" cy="1384995"/>
          </a:xfrm>
          <a:prstGeom prst="rect">
            <a:avLst/>
          </a:prstGeom>
        </p:spPr>
        <p:txBody>
          <a:bodyPr>
            <a:spAutoFit/>
          </a:bodyPr>
          <a:lstStyle/>
          <a:p>
            <a:pPr algn="ctr">
              <a:spcBef>
                <a:spcPts val="0"/>
              </a:spcBef>
            </a:pPr>
            <a:r>
              <a:rPr lang="en-US" sz="2800" dirty="0">
                <a:solidFill>
                  <a:schemeClr val="bg1"/>
                </a:solidFill>
              </a:rPr>
              <a:t>More </a:t>
            </a:r>
            <a:r>
              <a:rPr lang="en-US" sz="2800" dirty="0">
                <a:solidFill>
                  <a:srgbClr val="FFFF00"/>
                </a:solidFill>
              </a:rPr>
              <a:t>sensitivity</a:t>
            </a:r>
            <a:r>
              <a:rPr lang="en-US" sz="2800" dirty="0">
                <a:solidFill>
                  <a:schemeClr val="bg1"/>
                </a:solidFill>
              </a:rPr>
              <a:t> to decision details comes with a </a:t>
            </a:r>
            <a:r>
              <a:rPr lang="en-US" sz="2800" dirty="0">
                <a:solidFill>
                  <a:srgbClr val="FFFF00"/>
                </a:solidFill>
              </a:rPr>
              <a:t>cost</a:t>
            </a:r>
            <a:r>
              <a:rPr lang="en-US" sz="2800" dirty="0">
                <a:solidFill>
                  <a:schemeClr val="bg1"/>
                </a:solidFill>
              </a:rPr>
              <a:t> (time, cognitive effort)</a:t>
            </a:r>
          </a:p>
        </p:txBody>
      </p:sp>
    </p:spTree>
    <p:extLst>
      <p:ext uri="{BB962C8B-B14F-4D97-AF65-F5344CB8AC3E}">
        <p14:creationId xmlns:p14="http://schemas.microsoft.com/office/powerpoint/2010/main" val="2139663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p:txBody>
          <a:bodyPr>
            <a:normAutofit/>
          </a:bodyPr>
          <a:lstStyle/>
          <a:p>
            <a:r>
              <a:rPr lang="en-US" sz="4800" b="1" dirty="0">
                <a:solidFill>
                  <a:schemeClr val="accent2"/>
                </a:solidFill>
              </a:rPr>
              <a:t>Ease (I)</a:t>
            </a:r>
            <a:r>
              <a:rPr lang="en-US" sz="4800" b="1" dirty="0"/>
              <a:t> vs. </a:t>
            </a:r>
            <a:r>
              <a:rPr lang="en-US" sz="4800" b="1" dirty="0">
                <a:solidFill>
                  <a:schemeClr val="accent1"/>
                </a:solidFill>
              </a:rPr>
              <a:t>Flexibility (R)</a:t>
            </a:r>
          </a:p>
        </p:txBody>
      </p:sp>
      <p:pic>
        <p:nvPicPr>
          <p:cNvPr id="2" name="Picture 1" descr="Left-hand-drive-and-right-hand-drive-640x3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940" y="1704247"/>
            <a:ext cx="8395498" cy="4722468"/>
          </a:xfrm>
          <a:prstGeom prst="rect">
            <a:avLst/>
          </a:prstGeom>
        </p:spPr>
      </p:pic>
    </p:spTree>
    <p:extLst>
      <p:ext uri="{BB962C8B-B14F-4D97-AF65-F5344CB8AC3E}">
        <p14:creationId xmlns:p14="http://schemas.microsoft.com/office/powerpoint/2010/main" val="1664453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383968"/>
            <a:ext cx="5145024" cy="3429000"/>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7020" r="10769"/>
          <a:stretch/>
        </p:blipFill>
        <p:spPr>
          <a:xfrm>
            <a:off x="4191000" y="2464203"/>
            <a:ext cx="4798648" cy="3266273"/>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167"/>
          <a:stretch/>
        </p:blipFill>
        <p:spPr>
          <a:xfrm>
            <a:off x="705612" y="3505200"/>
            <a:ext cx="4495800" cy="3142784"/>
          </a:xfrm>
          <a:prstGeom prst="rect">
            <a:avLst/>
          </a:prstGeom>
        </p:spPr>
      </p:pic>
      <p:sp>
        <p:nvSpPr>
          <p:cNvPr id="5" name="Rectangle 2"/>
          <p:cNvSpPr>
            <a:spLocks noGrp="1" noChangeArrowheads="1"/>
          </p:cNvSpPr>
          <p:nvPr>
            <p:ph type="title"/>
          </p:nvPr>
        </p:nvSpPr>
        <p:spPr>
          <a:xfrm>
            <a:off x="304800" y="274638"/>
            <a:ext cx="8382000" cy="1143000"/>
          </a:xfrm>
        </p:spPr>
        <p:txBody>
          <a:bodyPr>
            <a:normAutofit/>
          </a:bodyPr>
          <a:lstStyle/>
          <a:p>
            <a:r>
              <a:rPr lang="en-US" sz="4800" b="1" dirty="0">
                <a:solidFill>
                  <a:schemeClr val="accent2"/>
                </a:solidFill>
              </a:rPr>
              <a:t>Ease (I)</a:t>
            </a:r>
            <a:r>
              <a:rPr lang="en-US" sz="4800" b="1" dirty="0"/>
              <a:t> vs. </a:t>
            </a:r>
            <a:r>
              <a:rPr lang="en-US" sz="4800" b="1" dirty="0">
                <a:solidFill>
                  <a:schemeClr val="accent1"/>
                </a:solidFill>
              </a:rPr>
              <a:t>Flexibility (R)</a:t>
            </a:r>
          </a:p>
        </p:txBody>
      </p:sp>
    </p:spTree>
    <p:extLst>
      <p:ext uri="{BB962C8B-B14F-4D97-AF65-F5344CB8AC3E}">
        <p14:creationId xmlns:p14="http://schemas.microsoft.com/office/powerpoint/2010/main" val="408962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omer simpson&quo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0" y="1752600"/>
            <a:ext cx="5486400" cy="365942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810139" y="1066800"/>
            <a:ext cx="3825086" cy="523220"/>
          </a:xfrm>
          <a:prstGeom prst="rect">
            <a:avLst/>
          </a:prstGeom>
        </p:spPr>
        <p:txBody>
          <a:bodyPr wrap="none">
            <a:spAutoFit/>
          </a:bodyPr>
          <a:lstStyle/>
          <a:p>
            <a:r>
              <a:rPr lang="en-US" sz="2800" dirty="0">
                <a:solidFill>
                  <a:schemeClr val="bg1"/>
                </a:solidFill>
              </a:rPr>
              <a:t>People act </a:t>
            </a:r>
            <a:r>
              <a:rPr lang="en-US" sz="2800" dirty="0">
                <a:solidFill>
                  <a:srgbClr val="FFFF00"/>
                </a:solidFill>
              </a:rPr>
              <a:t>irrationally</a:t>
            </a:r>
            <a:r>
              <a:rPr lang="en-US" sz="2800" dirty="0">
                <a:solidFill>
                  <a:schemeClr val="bg1"/>
                </a:solidFill>
              </a:rPr>
              <a:t>?</a:t>
            </a:r>
            <a:endParaRPr lang="en-US" sz="2800" dirty="0"/>
          </a:p>
        </p:txBody>
      </p:sp>
    </p:spTree>
    <p:extLst>
      <p:ext uri="{BB962C8B-B14F-4D97-AF65-F5344CB8AC3E}">
        <p14:creationId xmlns:p14="http://schemas.microsoft.com/office/powerpoint/2010/main" val="16662953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plato's charioteer metaph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791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23710" y="6019800"/>
            <a:ext cx="3896580" cy="523220"/>
          </a:xfrm>
          <a:prstGeom prst="rect">
            <a:avLst/>
          </a:prstGeom>
          <a:noFill/>
        </p:spPr>
        <p:txBody>
          <a:bodyPr wrap="none" rtlCol="0">
            <a:spAutoFit/>
          </a:bodyPr>
          <a:lstStyle/>
          <a:p>
            <a:r>
              <a:rPr lang="en-US" sz="2800" dirty="0">
                <a:solidFill>
                  <a:schemeClr val="bg1"/>
                </a:solidFill>
              </a:rPr>
              <a:t>Plato’s Chariot Allegory</a:t>
            </a:r>
          </a:p>
        </p:txBody>
      </p:sp>
    </p:spTree>
    <p:extLst>
      <p:ext uri="{BB962C8B-B14F-4D97-AF65-F5344CB8AC3E}">
        <p14:creationId xmlns:p14="http://schemas.microsoft.com/office/powerpoint/2010/main" val="3686400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2362200"/>
            <a:ext cx="19050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Tx/>
              <a:buNone/>
            </a:pPr>
            <a:r>
              <a:rPr lang="en-US" sz="3200" b="1" dirty="0">
                <a:solidFill>
                  <a:srgbClr val="008000"/>
                </a:solidFill>
                <a:latin typeface="Arial" panose="020B0604020202020204" pitchFamily="34" charset="0"/>
                <a:cs typeface="Arial" panose="020B0604020202020204" pitchFamily="34" charset="0"/>
              </a:rPr>
              <a:t>Dog</a:t>
            </a:r>
          </a:p>
          <a:p>
            <a:pPr>
              <a:buFontTx/>
              <a:buNone/>
            </a:pPr>
            <a:r>
              <a:rPr lang="en-US" sz="3200" b="1" dirty="0">
                <a:solidFill>
                  <a:srgbClr val="660066"/>
                </a:solidFill>
                <a:latin typeface="Arial" panose="020B0604020202020204" pitchFamily="34" charset="0"/>
                <a:cs typeface="Arial" panose="020B0604020202020204" pitchFamily="34" charset="0"/>
              </a:rPr>
              <a:t>Cat</a:t>
            </a:r>
          </a:p>
          <a:p>
            <a:pPr>
              <a:buFontTx/>
              <a:buNone/>
            </a:pPr>
            <a:r>
              <a:rPr lang="en-US" sz="3200" b="1" dirty="0">
                <a:solidFill>
                  <a:srgbClr val="FF6600"/>
                </a:solidFill>
                <a:latin typeface="Arial" panose="020B0604020202020204" pitchFamily="34" charset="0"/>
                <a:cs typeface="Arial" panose="020B0604020202020204" pitchFamily="34" charset="0"/>
              </a:rPr>
              <a:t>Monkey</a:t>
            </a:r>
          </a:p>
          <a:p>
            <a:pPr>
              <a:buFontTx/>
              <a:buNone/>
            </a:pPr>
            <a:r>
              <a:rPr lang="en-US" sz="3200" b="1" dirty="0">
                <a:solidFill>
                  <a:schemeClr val="accent3"/>
                </a:solidFill>
                <a:latin typeface="Arial" panose="020B0604020202020204" pitchFamily="34" charset="0"/>
                <a:cs typeface="Arial" panose="020B0604020202020204" pitchFamily="34" charset="0"/>
              </a:rPr>
              <a:t>Elephant</a:t>
            </a:r>
          </a:p>
          <a:p>
            <a:pPr>
              <a:buFontTx/>
              <a:buNone/>
            </a:pPr>
            <a:r>
              <a:rPr lang="en-US" sz="3200" b="1" dirty="0">
                <a:solidFill>
                  <a:schemeClr val="tx1"/>
                </a:solidFill>
                <a:latin typeface="Arial" panose="020B0604020202020204" pitchFamily="34" charset="0"/>
                <a:cs typeface="Arial" panose="020B0604020202020204" pitchFamily="34" charset="0"/>
              </a:rPr>
              <a:t>Ship</a:t>
            </a:r>
          </a:p>
          <a:p>
            <a:pPr>
              <a:buFontTx/>
              <a:buNone/>
            </a:pPr>
            <a:r>
              <a:rPr lang="en-US" sz="3200" b="1" dirty="0">
                <a:solidFill>
                  <a:schemeClr val="tx2"/>
                </a:solidFill>
                <a:latin typeface="Arial" panose="020B0604020202020204" pitchFamily="34" charset="0"/>
                <a:cs typeface="Arial" panose="020B0604020202020204" pitchFamily="34" charset="0"/>
              </a:rPr>
              <a:t>House</a:t>
            </a:r>
          </a:p>
          <a:p>
            <a:pPr>
              <a:buFontTx/>
              <a:buNone/>
            </a:pPr>
            <a:r>
              <a:rPr lang="en-US" sz="3200" b="1" dirty="0">
                <a:solidFill>
                  <a:srgbClr val="F5C201"/>
                </a:solidFill>
                <a:latin typeface="Arial" panose="020B0604020202020204" pitchFamily="34" charset="0"/>
                <a:cs typeface="Arial" panose="020B0604020202020204" pitchFamily="34" charset="0"/>
              </a:rPr>
              <a:t>Plane</a:t>
            </a:r>
          </a:p>
        </p:txBody>
      </p:sp>
      <p:sp>
        <p:nvSpPr>
          <p:cNvPr id="23554" name="Rectangle 2"/>
          <p:cNvSpPr>
            <a:spLocks noGrp="1" noChangeArrowheads="1"/>
          </p:cNvSpPr>
          <p:nvPr>
            <p:ph type="title"/>
          </p:nvPr>
        </p:nvSpPr>
        <p:spPr>
          <a:xfrm>
            <a:off x="457200" y="59793"/>
            <a:ext cx="8229600" cy="1371600"/>
          </a:xfrm>
        </p:spPr>
        <p:txBody>
          <a:bodyPr>
            <a:normAutofit/>
          </a:bodyPr>
          <a:lstStyle/>
          <a:p>
            <a:r>
              <a:rPr lang="en-US" sz="6000" dirty="0"/>
              <a:t>Stroop Task</a:t>
            </a:r>
          </a:p>
        </p:txBody>
      </p:sp>
      <p:sp>
        <p:nvSpPr>
          <p:cNvPr id="23555" name="Rectangle 3"/>
          <p:cNvSpPr>
            <a:spLocks noGrp="1" noChangeArrowheads="1"/>
          </p:cNvSpPr>
          <p:nvPr>
            <p:ph type="body" sz="half" idx="1"/>
          </p:nvPr>
        </p:nvSpPr>
        <p:spPr>
          <a:xfrm>
            <a:off x="681470" y="1574801"/>
            <a:ext cx="4347730" cy="2463800"/>
          </a:xfrm>
        </p:spPr>
        <p:txBody>
          <a:bodyPr>
            <a:normAutofit/>
          </a:bodyPr>
          <a:lstStyle/>
          <a:p>
            <a:pPr>
              <a:buFontTx/>
              <a:buNone/>
            </a:pPr>
            <a:r>
              <a:rPr lang="en-US" b="1" dirty="0"/>
              <a:t>What color is the text?</a:t>
            </a:r>
          </a:p>
          <a:p>
            <a:pPr>
              <a:buFontTx/>
              <a:buNone/>
            </a:pPr>
            <a:r>
              <a:rPr lang="en-US" b="1" dirty="0"/>
              <a:t>	</a:t>
            </a:r>
            <a:endParaRPr lang="en-US" b="1" dirty="0">
              <a:solidFill>
                <a:srgbClr val="F5C201"/>
              </a:solidFill>
            </a:endParaRPr>
          </a:p>
        </p:txBody>
      </p:sp>
      <p:sp>
        <p:nvSpPr>
          <p:cNvPr id="9" name="Rectangle 8"/>
          <p:cNvSpPr/>
          <p:nvPr/>
        </p:nvSpPr>
        <p:spPr>
          <a:xfrm>
            <a:off x="5105400" y="2362200"/>
            <a:ext cx="1905000" cy="3505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buFontTx/>
              <a:buNone/>
            </a:pPr>
            <a:r>
              <a:rPr lang="en-US" sz="3200" b="1" dirty="0">
                <a:solidFill>
                  <a:srgbClr val="008000"/>
                </a:solidFill>
                <a:latin typeface="Arial" panose="020B0604020202020204" pitchFamily="34" charset="0"/>
                <a:cs typeface="Arial" panose="020B0604020202020204" pitchFamily="34" charset="0"/>
              </a:rPr>
              <a:t>Red</a:t>
            </a:r>
          </a:p>
          <a:p>
            <a:pPr>
              <a:buFontTx/>
              <a:buNone/>
            </a:pPr>
            <a:r>
              <a:rPr lang="en-US" sz="3200" b="1" dirty="0">
                <a:solidFill>
                  <a:srgbClr val="660066"/>
                </a:solidFill>
                <a:latin typeface="Arial" panose="020B0604020202020204" pitchFamily="34" charset="0"/>
                <a:cs typeface="Arial" panose="020B0604020202020204" pitchFamily="34" charset="0"/>
              </a:rPr>
              <a:t>Blue</a:t>
            </a:r>
          </a:p>
          <a:p>
            <a:pPr>
              <a:buFontTx/>
              <a:buNone/>
            </a:pPr>
            <a:r>
              <a:rPr lang="en-US" sz="3200" b="1" dirty="0">
                <a:solidFill>
                  <a:srgbClr val="FF6600"/>
                </a:solidFill>
                <a:latin typeface="Arial" panose="020B0604020202020204" pitchFamily="34" charset="0"/>
                <a:cs typeface="Arial" panose="020B0604020202020204" pitchFamily="34" charset="0"/>
              </a:rPr>
              <a:t>Yellow</a:t>
            </a:r>
          </a:p>
          <a:p>
            <a:pPr>
              <a:buFontTx/>
              <a:buNone/>
            </a:pPr>
            <a:r>
              <a:rPr lang="en-US" sz="3200" b="1" dirty="0">
                <a:solidFill>
                  <a:schemeClr val="accent3"/>
                </a:solidFill>
                <a:latin typeface="Arial" panose="020B0604020202020204" pitchFamily="34" charset="0"/>
                <a:cs typeface="Arial" panose="020B0604020202020204" pitchFamily="34" charset="0"/>
              </a:rPr>
              <a:t>Orange</a:t>
            </a:r>
          </a:p>
          <a:p>
            <a:pPr>
              <a:buFontTx/>
              <a:buNone/>
            </a:pPr>
            <a:r>
              <a:rPr lang="en-US" sz="3200" b="1" dirty="0">
                <a:solidFill>
                  <a:schemeClr val="tx1"/>
                </a:solidFill>
                <a:latin typeface="Arial" panose="020B0604020202020204" pitchFamily="34" charset="0"/>
                <a:cs typeface="Arial" panose="020B0604020202020204" pitchFamily="34" charset="0"/>
              </a:rPr>
              <a:t>Brown</a:t>
            </a:r>
          </a:p>
          <a:p>
            <a:pPr>
              <a:buFontTx/>
              <a:buNone/>
            </a:pPr>
            <a:r>
              <a:rPr lang="en-US" sz="3200" b="1" dirty="0">
                <a:solidFill>
                  <a:schemeClr val="tx2"/>
                </a:solidFill>
                <a:latin typeface="Arial" panose="020B0604020202020204" pitchFamily="34" charset="0"/>
                <a:cs typeface="Arial" panose="020B0604020202020204" pitchFamily="34" charset="0"/>
              </a:rPr>
              <a:t>Pink</a:t>
            </a:r>
          </a:p>
          <a:p>
            <a:pPr>
              <a:buFontTx/>
              <a:buNone/>
            </a:pPr>
            <a:r>
              <a:rPr lang="en-US" sz="3200" b="1" dirty="0">
                <a:solidFill>
                  <a:srgbClr val="F5C201"/>
                </a:solidFill>
                <a:latin typeface="Arial" panose="020B0604020202020204" pitchFamily="34" charset="0"/>
                <a:cs typeface="Arial" panose="020B0604020202020204" pitchFamily="34" charset="0"/>
              </a:rPr>
              <a:t>Green</a:t>
            </a:r>
          </a:p>
        </p:txBody>
      </p:sp>
    </p:spTree>
    <p:extLst>
      <p:ext uri="{BB962C8B-B14F-4D97-AF65-F5344CB8AC3E}">
        <p14:creationId xmlns:p14="http://schemas.microsoft.com/office/powerpoint/2010/main" val="270893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9">
                                            <p:bg/>
                                          </p:spTgt>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allAtOnce"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4638"/>
            <a:ext cx="8382000" cy="6354762"/>
          </a:xfrm>
        </p:spPr>
        <p:txBody>
          <a:bodyPr/>
          <a:lstStyle/>
          <a:p>
            <a:r>
              <a:rPr lang="en-US" dirty="0"/>
              <a:t>Quiz!</a:t>
            </a:r>
            <a:br>
              <a:rPr lang="en-US" dirty="0"/>
            </a:br>
            <a:br>
              <a:rPr lang="en-US" dirty="0"/>
            </a:br>
            <a:r>
              <a:rPr lang="en-US" dirty="0"/>
              <a:t>Answer as quickly as you can</a:t>
            </a:r>
            <a:br>
              <a:rPr lang="en-US" dirty="0"/>
            </a:br>
            <a:br>
              <a:rPr lang="en-US" dirty="0"/>
            </a:br>
            <a:r>
              <a:rPr lang="en-US" dirty="0"/>
              <a:t>S1: shorturl.at/</a:t>
            </a:r>
            <a:r>
              <a:rPr lang="en-US" dirty="0" err="1"/>
              <a:t>krvAO</a:t>
            </a:r>
            <a:r>
              <a:rPr lang="en-US" dirty="0"/>
              <a:t> </a:t>
            </a:r>
            <a:br>
              <a:rPr lang="en-US" dirty="0"/>
            </a:br>
            <a:r>
              <a:rPr lang="en-US" dirty="0"/>
              <a:t>S2: shorturl.at/</a:t>
            </a:r>
            <a:r>
              <a:rPr lang="en-US" dirty="0" err="1"/>
              <a:t>aftPZ</a:t>
            </a:r>
            <a:endParaRPr lang="en-US" dirty="0"/>
          </a:p>
        </p:txBody>
      </p:sp>
    </p:spTree>
    <p:extLst>
      <p:ext uri="{BB962C8B-B14F-4D97-AF65-F5344CB8AC3E}">
        <p14:creationId xmlns:p14="http://schemas.microsoft.com/office/powerpoint/2010/main" val="394406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Developed by Shane Frederick (Yale SOM)</a:t>
            </a:r>
          </a:p>
          <a:p>
            <a:endParaRPr lang="en-US" dirty="0"/>
          </a:p>
          <a:p>
            <a:r>
              <a:rPr lang="en-US" dirty="0"/>
              <a:t>Predictive of decision-making across a wide range of settings</a:t>
            </a:r>
          </a:p>
          <a:p>
            <a:r>
              <a:rPr lang="en-US" dirty="0"/>
              <a:t>→ Above and beyond demographics like age, </a:t>
            </a:r>
            <a:br>
              <a:rPr lang="en-US" dirty="0"/>
            </a:br>
            <a:r>
              <a:rPr lang="en-US" dirty="0"/>
              <a:t>    gender, education</a:t>
            </a:r>
          </a:p>
        </p:txBody>
      </p:sp>
      <p:sp>
        <p:nvSpPr>
          <p:cNvPr id="4" name="Title 3"/>
          <p:cNvSpPr txBox="1">
            <a:spLocks noGrp="1"/>
          </p:cNvSpPr>
          <p:nvPr>
            <p:ph type="title"/>
          </p:nvPr>
        </p:nvSpPr>
        <p:spPr>
          <a:prstGeom prst="rect">
            <a:avLst/>
          </a:prstGeom>
          <a:noFill/>
        </p:spPr>
        <p:txBody>
          <a:bodyPr wrap="none" rtlCol="0">
            <a:spAutoFit/>
          </a:bodyPr>
          <a:lstStyle/>
          <a:p>
            <a:r>
              <a:rPr lang="en-US" sz="4400" b="1" dirty="0">
                <a:solidFill>
                  <a:srgbClr val="FFFF00"/>
                </a:solidFill>
              </a:rPr>
              <a:t>Cognitive Reflection Test (CRT)</a:t>
            </a:r>
          </a:p>
        </p:txBody>
      </p:sp>
    </p:spTree>
    <p:extLst>
      <p:ext uri="{BB962C8B-B14F-4D97-AF65-F5344CB8AC3E}">
        <p14:creationId xmlns:p14="http://schemas.microsoft.com/office/powerpoint/2010/main" val="415425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Cognitive Reflection Test</a:t>
            </a:r>
          </a:p>
        </p:txBody>
      </p:sp>
      <p:sp>
        <p:nvSpPr>
          <p:cNvPr id="3" name="Content Placeholder 2"/>
          <p:cNvSpPr>
            <a:spLocks noGrp="1"/>
          </p:cNvSpPr>
          <p:nvPr>
            <p:ph idx="1"/>
          </p:nvPr>
        </p:nvSpPr>
        <p:spPr>
          <a:xfrm>
            <a:off x="304800" y="1676400"/>
            <a:ext cx="8382000" cy="5105400"/>
          </a:xfrm>
        </p:spPr>
        <p:txBody>
          <a:bodyPr/>
          <a:lstStyle/>
          <a:p>
            <a:r>
              <a:rPr lang="en-US" sz="2000" dirty="0"/>
              <a:t>A bat and a ball cost $1.10 in total. The bat costs $1.00 more than the ball. How many cents does the ball cost?</a:t>
            </a:r>
          </a:p>
          <a:p>
            <a:endParaRPr lang="en-US" sz="500" dirty="0"/>
          </a:p>
          <a:p>
            <a:r>
              <a:rPr lang="en-US" sz="2000" dirty="0"/>
              <a:t>If it takes 5 machines 5 minutes to make 5 widgets, how many minutes would it take 100 machines to make 100 widgets?</a:t>
            </a:r>
          </a:p>
          <a:p>
            <a:endParaRPr lang="en-US" sz="500" dirty="0"/>
          </a:p>
          <a:p>
            <a:r>
              <a:rPr lang="en-US" sz="2000" dirty="0"/>
              <a:t>In a lake, there is a patch of lily pads. Every day, the patch doubles in size. If it takes 48 days for the patch to cover the entire lake, how many days would it take for the patch to cover half of the lake?</a:t>
            </a:r>
          </a:p>
          <a:p>
            <a:endParaRPr lang="en-US" sz="500" dirty="0"/>
          </a:p>
          <a:p>
            <a:r>
              <a:rPr lang="en-US" sz="2000" dirty="0"/>
              <a:t>Emily's father has three daughters. The first two are named April and May. What is the third daughter's name?</a:t>
            </a:r>
          </a:p>
          <a:p>
            <a:endParaRPr lang="en-US" sz="500" dirty="0"/>
          </a:p>
          <a:p>
            <a:r>
              <a:rPr lang="en-US" sz="2000" dirty="0"/>
              <a:t>When you are running a race and you pass the person in second place, what place are you in?</a:t>
            </a:r>
          </a:p>
          <a:p>
            <a:endParaRPr lang="en-US" sz="500" dirty="0"/>
          </a:p>
          <a:p>
            <a:r>
              <a:rPr lang="en-US" sz="2000" dirty="0"/>
              <a:t>A farmer had 15 sheep and all but 8 died. How many are left?</a:t>
            </a:r>
          </a:p>
        </p:txBody>
      </p:sp>
      <p:sp>
        <p:nvSpPr>
          <p:cNvPr id="4" name="TextBox 3"/>
          <p:cNvSpPr txBox="1"/>
          <p:nvPr/>
        </p:nvSpPr>
        <p:spPr>
          <a:xfrm>
            <a:off x="7239000" y="6336268"/>
            <a:ext cx="1723549" cy="369332"/>
          </a:xfrm>
          <a:prstGeom prst="rect">
            <a:avLst/>
          </a:prstGeom>
          <a:noFill/>
        </p:spPr>
        <p:txBody>
          <a:bodyPr wrap="none" rtlCol="0">
            <a:spAutoFit/>
          </a:bodyPr>
          <a:lstStyle/>
          <a:p>
            <a:r>
              <a:rPr lang="en-US" dirty="0">
                <a:solidFill>
                  <a:schemeClr val="bg1"/>
                </a:solidFill>
              </a:rPr>
              <a:t>Frederick 2005</a:t>
            </a:r>
          </a:p>
        </p:txBody>
      </p:sp>
    </p:spTree>
    <p:extLst>
      <p:ext uri="{BB962C8B-B14F-4D97-AF65-F5344CB8AC3E}">
        <p14:creationId xmlns:p14="http://schemas.microsoft.com/office/powerpoint/2010/main" val="37433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fade">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fade">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fade">
                                      <p:cBhvr>
                                        <p:cTn id="3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99445</TotalTime>
  <Words>1230</Words>
  <Application>Microsoft Office PowerPoint</Application>
  <PresentationFormat>On-screen Show (4:3)</PresentationFormat>
  <Paragraphs>215</Paragraphs>
  <Slides>39</Slides>
  <Notes>15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Arial</vt:lpstr>
      <vt:lpstr>Arial Black</vt:lpstr>
      <vt:lpstr>Calibri</vt:lpstr>
      <vt:lpstr>Chalkduster</vt:lpstr>
      <vt:lpstr>Garamond</vt:lpstr>
      <vt:lpstr>Helvetica</vt:lpstr>
      <vt:lpstr>Times New Roman</vt:lpstr>
      <vt:lpstr>Office Theme</vt:lpstr>
      <vt:lpstr>Consumer Behavior 15.847</vt:lpstr>
      <vt:lpstr>PowerPoint Presentation</vt:lpstr>
      <vt:lpstr>PowerPoint Presentation</vt:lpstr>
      <vt:lpstr>PowerPoint Presentation</vt:lpstr>
      <vt:lpstr>PowerPoint Presentation</vt:lpstr>
      <vt:lpstr>Stroop Task</vt:lpstr>
      <vt:lpstr>Quiz!  Answer as quickly as you can  S1: shorturl.at/krvAO  S2: shorturl.at/aftPZ</vt:lpstr>
      <vt:lpstr>Cognitive Reflection Test (CRT)</vt:lpstr>
      <vt:lpstr>Cognitive Reflection Test</vt:lpstr>
      <vt:lpstr>Impatience</vt:lpstr>
      <vt:lpstr>Offloading your thinking</vt:lpstr>
      <vt:lpstr>Interests</vt:lpstr>
      <vt:lpstr>Emotion Regulation</vt:lpstr>
      <vt:lpstr>Altruism</vt:lpstr>
      <vt:lpstr>Bullshit detection</vt:lpstr>
      <vt:lpstr>Social media behavior</vt:lpstr>
      <vt:lpstr>News consumption</vt:lpstr>
      <vt:lpstr>Detecting Fake News</vt:lpstr>
      <vt:lpstr>Detecting Fake News</vt:lpstr>
      <vt:lpstr>Detecting Fake News</vt:lpstr>
      <vt:lpstr>Dual-process models of  decision-making </vt:lpstr>
      <vt:lpstr>PowerPoint Presentation</vt:lpstr>
      <vt:lpstr>Two “Systems”</vt:lpstr>
      <vt:lpstr>Two “Systems”</vt:lpstr>
      <vt:lpstr>Two “Systems”</vt:lpstr>
      <vt:lpstr>Two “Systems”</vt:lpstr>
      <vt:lpstr>Two “Systems”</vt:lpstr>
      <vt:lpstr>System 1: Associative</vt:lpstr>
      <vt:lpstr>System 1: Associative</vt:lpstr>
      <vt:lpstr>PowerPoint Presentation</vt:lpstr>
      <vt:lpstr>Scoring the two Systems</vt:lpstr>
      <vt:lpstr>Scoring the two Systems</vt:lpstr>
      <vt:lpstr>Trait versus State</vt:lpstr>
      <vt:lpstr>What makes you think?</vt:lpstr>
      <vt:lpstr>Heuristics</vt:lpstr>
      <vt:lpstr>Biases</vt:lpstr>
      <vt:lpstr>PowerPoint Presentation</vt:lpstr>
      <vt:lpstr>Ease (I) vs. Flexibility (R)</vt:lpstr>
      <vt:lpstr>Ease (I) vs. Flexibility (R)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David Rand</dc:creator>
  <cp:lastModifiedBy>David Rand</cp:lastModifiedBy>
  <cp:revision>1733</cp:revision>
  <dcterms:created xsi:type="dcterms:W3CDTF">2009-04-18T16:48:19Z</dcterms:created>
  <dcterms:modified xsi:type="dcterms:W3CDTF">2022-02-02T02:40:21Z</dcterms:modified>
  <cp:category>a</cp:category>
</cp:coreProperties>
</file>